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Montserrat" charset="1" panose="00000500000000000000"/>
      <p:regular r:id="rId12"/>
    </p:embeddedFont>
    <p:embeddedFont>
      <p:font typeface="Montserrat Bold" charset="1" panose="00000800000000000000"/>
      <p:regular r:id="rId13"/>
    </p:embeddedFont>
    <p:embeddedFont>
      <p:font typeface="Montserrat Italics" charset="1" panose="00000500000000000000"/>
      <p:regular r:id="rId14"/>
    </p:embeddedFont>
    <p:embeddedFont>
      <p:font typeface="Montserrat Bold Italics" charset="1" panose="00000800000000000000"/>
      <p:regular r:id="rId15"/>
    </p:embeddedFont>
    <p:embeddedFont>
      <p:font typeface="Montserrat Thin" charset="1" panose="00000300000000000000"/>
      <p:regular r:id="rId16"/>
    </p:embeddedFont>
    <p:embeddedFont>
      <p:font typeface="Montserrat Thin Italics" charset="1" panose="00000300000000000000"/>
      <p:regular r:id="rId17"/>
    </p:embeddedFont>
    <p:embeddedFont>
      <p:font typeface="Montserrat Extra-Light" charset="1" panose="00000300000000000000"/>
      <p:regular r:id="rId18"/>
    </p:embeddedFont>
    <p:embeddedFont>
      <p:font typeface="Montserrat Extra-Light Italics" charset="1" panose="00000300000000000000"/>
      <p:regular r:id="rId19"/>
    </p:embeddedFont>
    <p:embeddedFont>
      <p:font typeface="Montserrat Light" charset="1" panose="00000400000000000000"/>
      <p:regular r:id="rId20"/>
    </p:embeddedFont>
    <p:embeddedFont>
      <p:font typeface="Montserrat Light Italics" charset="1" panose="00000400000000000000"/>
      <p:regular r:id="rId21"/>
    </p:embeddedFont>
    <p:embeddedFont>
      <p:font typeface="Montserrat Medium" charset="1" panose="00000600000000000000"/>
      <p:regular r:id="rId22"/>
    </p:embeddedFont>
    <p:embeddedFont>
      <p:font typeface="Montserrat Medium Italics" charset="1" panose="00000600000000000000"/>
      <p:regular r:id="rId23"/>
    </p:embeddedFont>
    <p:embeddedFont>
      <p:font typeface="Montserrat Semi-Bold" charset="1" panose="00000700000000000000"/>
      <p:regular r:id="rId24"/>
    </p:embeddedFont>
    <p:embeddedFont>
      <p:font typeface="Montserrat Semi-Bold Italics" charset="1" panose="00000700000000000000"/>
      <p:regular r:id="rId25"/>
    </p:embeddedFont>
    <p:embeddedFont>
      <p:font typeface="Montserrat Ultra-Bold" charset="1" panose="00000900000000000000"/>
      <p:regular r:id="rId26"/>
    </p:embeddedFont>
    <p:embeddedFont>
      <p:font typeface="Montserrat Ultra-Bold Italics" charset="1" panose="00000900000000000000"/>
      <p:regular r:id="rId27"/>
    </p:embeddedFont>
    <p:embeddedFont>
      <p:font typeface="Montserrat Heavy" charset="1" panose="00000A00000000000000"/>
      <p:regular r:id="rId28"/>
    </p:embeddedFont>
    <p:embeddedFont>
      <p:font typeface="Montserrat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 Id="rId6" Target="../media/image16.png" Type="http://schemas.openxmlformats.org/officeDocument/2006/relationships/image"/><Relationship Id="rId7" Target="../media/image17.svg" Type="http://schemas.openxmlformats.org/officeDocument/2006/relationships/image"/><Relationship Id="rId8" Target="../media/image18.png" Type="http://schemas.openxmlformats.org/officeDocument/2006/relationships/image"/><Relationship Id="rId9" Target="../media/image1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111642">
            <a:off x="13066159" y="2691864"/>
            <a:ext cx="10443683" cy="8487866"/>
          </a:xfrm>
          <a:custGeom>
            <a:avLst/>
            <a:gdLst/>
            <a:ahLst/>
            <a:cxnLst/>
            <a:rect r="r" b="b" t="t" l="l"/>
            <a:pathLst>
              <a:path h="8487866" w="10443683">
                <a:moveTo>
                  <a:pt x="0" y="0"/>
                </a:moveTo>
                <a:lnTo>
                  <a:pt x="10443682" y="0"/>
                </a:lnTo>
                <a:lnTo>
                  <a:pt x="10443682" y="8487865"/>
                </a:lnTo>
                <a:lnTo>
                  <a:pt x="0" y="848786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318441" y="9258300"/>
            <a:ext cx="9727319" cy="3106962"/>
          </a:xfrm>
          <a:custGeom>
            <a:avLst/>
            <a:gdLst/>
            <a:ahLst/>
            <a:cxnLst/>
            <a:rect r="r" b="b" t="t" l="l"/>
            <a:pathLst>
              <a:path h="3106962" w="9727319">
                <a:moveTo>
                  <a:pt x="0" y="0"/>
                </a:moveTo>
                <a:lnTo>
                  <a:pt x="9727318" y="0"/>
                </a:lnTo>
                <a:lnTo>
                  <a:pt x="9727318"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674244" y="2388219"/>
            <a:ext cx="18067664" cy="929640"/>
          </a:xfrm>
          <a:prstGeom prst="rect">
            <a:avLst/>
          </a:prstGeom>
        </p:spPr>
        <p:txBody>
          <a:bodyPr anchor="t" rtlCol="false" tIns="0" lIns="0" bIns="0" rIns="0">
            <a:spAutoFit/>
          </a:bodyPr>
          <a:lstStyle/>
          <a:p>
            <a:pPr>
              <a:lnSpc>
                <a:spcPts val="6929"/>
              </a:lnSpc>
            </a:pPr>
            <a:r>
              <a:rPr lang="en-US" sz="6999">
                <a:solidFill>
                  <a:srgbClr val="004AAD"/>
                </a:solidFill>
                <a:latin typeface="Montserrat Classic Bold"/>
              </a:rPr>
              <a:t>CHAT WITH SCIENTIFIC DOCUMENTS</a:t>
            </a:r>
          </a:p>
        </p:txBody>
      </p:sp>
      <p:sp>
        <p:nvSpPr>
          <p:cNvPr name="TextBox 5" id="5"/>
          <p:cNvSpPr txBox="true"/>
          <p:nvPr/>
        </p:nvSpPr>
        <p:spPr>
          <a:xfrm rot="0">
            <a:off x="674244" y="3441684"/>
            <a:ext cx="12056318" cy="859155"/>
          </a:xfrm>
          <a:prstGeom prst="rect">
            <a:avLst/>
          </a:prstGeom>
        </p:spPr>
        <p:txBody>
          <a:bodyPr anchor="t" rtlCol="false" tIns="0" lIns="0" bIns="0" rIns="0">
            <a:spAutoFit/>
          </a:bodyPr>
          <a:lstStyle/>
          <a:p>
            <a:pPr>
              <a:lnSpc>
                <a:spcPts val="6435"/>
              </a:lnSpc>
            </a:pPr>
            <a:r>
              <a:rPr lang="en-US" sz="6500">
                <a:solidFill>
                  <a:srgbClr val="2BB4D4"/>
                </a:solidFill>
                <a:latin typeface="Montserrat Classic Bold"/>
              </a:rPr>
              <a:t>USING LLMS</a:t>
            </a:r>
          </a:p>
        </p:txBody>
      </p:sp>
      <p:sp>
        <p:nvSpPr>
          <p:cNvPr name="TextBox 6" id="6"/>
          <p:cNvSpPr txBox="true"/>
          <p:nvPr/>
        </p:nvSpPr>
        <p:spPr>
          <a:xfrm rot="0">
            <a:off x="674244" y="971550"/>
            <a:ext cx="2614278" cy="504825"/>
          </a:xfrm>
          <a:prstGeom prst="rect">
            <a:avLst/>
          </a:prstGeom>
        </p:spPr>
        <p:txBody>
          <a:bodyPr anchor="t" rtlCol="false" tIns="0" lIns="0" bIns="0" rIns="0">
            <a:spAutoFit/>
          </a:bodyPr>
          <a:lstStyle/>
          <a:p>
            <a:pPr>
              <a:lnSpc>
                <a:spcPts val="4199"/>
              </a:lnSpc>
            </a:pPr>
            <a:r>
              <a:rPr lang="en-US" sz="2999">
                <a:solidFill>
                  <a:srgbClr val="004AAD"/>
                </a:solidFill>
                <a:latin typeface="Montserrat Classic Bold Italics"/>
              </a:rPr>
              <a:t>DS-AIBDA</a:t>
            </a:r>
          </a:p>
        </p:txBody>
      </p:sp>
      <p:sp>
        <p:nvSpPr>
          <p:cNvPr name="TextBox 7" id="7"/>
          <p:cNvSpPr txBox="true"/>
          <p:nvPr/>
        </p:nvSpPr>
        <p:spPr>
          <a:xfrm rot="0">
            <a:off x="862583" y="5034264"/>
            <a:ext cx="4851878" cy="860425"/>
          </a:xfrm>
          <a:prstGeom prst="rect">
            <a:avLst/>
          </a:prstGeom>
        </p:spPr>
        <p:txBody>
          <a:bodyPr anchor="t" rtlCol="false" tIns="0" lIns="0" bIns="0" rIns="0">
            <a:spAutoFit/>
          </a:bodyPr>
          <a:lstStyle/>
          <a:p>
            <a:pPr>
              <a:lnSpc>
                <a:spcPts val="3499"/>
              </a:lnSpc>
            </a:pPr>
            <a:r>
              <a:rPr lang="en-US" sz="2499" spc="124">
                <a:solidFill>
                  <a:srgbClr val="2E2E2E"/>
                </a:solidFill>
                <a:latin typeface="Montserrat Classic"/>
              </a:rPr>
              <a:t>Gaurav Boob</a:t>
            </a:r>
          </a:p>
          <a:p>
            <a:pPr>
              <a:lnSpc>
                <a:spcPts val="3499"/>
              </a:lnSpc>
            </a:pPr>
            <a:r>
              <a:rPr lang="en-US" sz="2499" spc="124">
                <a:solidFill>
                  <a:srgbClr val="2E2E2E"/>
                </a:solidFill>
                <a:latin typeface="Montserrat Classic"/>
              </a:rPr>
              <a:t>42209</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200826"/>
            <a:ext cx="18288000" cy="9086174"/>
          </a:xfrm>
          <a:custGeom>
            <a:avLst/>
            <a:gdLst/>
            <a:ahLst/>
            <a:cxnLst/>
            <a:rect r="r" b="b" t="t" l="l"/>
            <a:pathLst>
              <a:path h="9086174" w="18288000">
                <a:moveTo>
                  <a:pt x="0" y="0"/>
                </a:moveTo>
                <a:lnTo>
                  <a:pt x="18288000" y="0"/>
                </a:lnTo>
                <a:lnTo>
                  <a:pt x="18288000" y="9086174"/>
                </a:lnTo>
                <a:lnTo>
                  <a:pt x="0" y="9086174"/>
                </a:lnTo>
                <a:lnTo>
                  <a:pt x="0" y="0"/>
                </a:lnTo>
                <a:close/>
              </a:path>
            </a:pathLst>
          </a:custGeom>
          <a:blipFill>
            <a:blip r:embed="rId2"/>
            <a:stretch>
              <a:fillRect l="0" t="-10293" r="0" b="-12421"/>
            </a:stretch>
          </a:blipFill>
        </p:spPr>
      </p:sp>
      <p:sp>
        <p:nvSpPr>
          <p:cNvPr name="TextBox 3" id="3"/>
          <p:cNvSpPr txBox="true"/>
          <p:nvPr/>
        </p:nvSpPr>
        <p:spPr>
          <a:xfrm rot="0">
            <a:off x="5052192" y="219075"/>
            <a:ext cx="8520423" cy="809625"/>
          </a:xfrm>
          <a:prstGeom prst="rect">
            <a:avLst/>
          </a:prstGeom>
        </p:spPr>
        <p:txBody>
          <a:bodyPr anchor="t" rtlCol="false" tIns="0" lIns="0" bIns="0" rIns="0">
            <a:spAutoFit/>
          </a:bodyPr>
          <a:lstStyle/>
          <a:p>
            <a:pPr algn="ctr">
              <a:lnSpc>
                <a:spcPts val="6000"/>
              </a:lnSpc>
              <a:spcBef>
                <a:spcPct val="0"/>
              </a:spcBef>
            </a:pPr>
            <a:r>
              <a:rPr lang="en-US" sz="6000">
                <a:solidFill>
                  <a:srgbClr val="004AAD"/>
                </a:solidFill>
                <a:latin typeface="Montserrat Classic Bold"/>
              </a:rPr>
              <a:t>UI DESIGN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2160118"/>
            <a:ext cx="9167258" cy="3378975"/>
          </a:xfrm>
          <a:prstGeom prst="rect">
            <a:avLst/>
          </a:prstGeom>
        </p:spPr>
        <p:txBody>
          <a:bodyPr anchor="t" rtlCol="false" tIns="0" lIns="0" bIns="0" rIns="0">
            <a:spAutoFit/>
          </a:bodyPr>
          <a:lstStyle/>
          <a:p>
            <a:pPr>
              <a:lnSpc>
                <a:spcPts val="13030"/>
              </a:lnSpc>
            </a:pPr>
            <a:r>
              <a:rPr lang="en-US" sz="13030" spc="-443">
                <a:solidFill>
                  <a:srgbClr val="004AAD"/>
                </a:solidFill>
                <a:latin typeface="Montserrat Classic Bold"/>
              </a:rPr>
              <a:t>THANK YOU</a:t>
            </a:r>
          </a:p>
        </p:txBody>
      </p:sp>
      <p:sp>
        <p:nvSpPr>
          <p:cNvPr name="Freeform 3" id="3"/>
          <p:cNvSpPr/>
          <p:nvPr/>
        </p:nvSpPr>
        <p:spPr>
          <a:xfrm flipH="false" flipV="false" rot="-1766807">
            <a:off x="10460579" y="2341404"/>
            <a:ext cx="12112141" cy="9843868"/>
          </a:xfrm>
          <a:custGeom>
            <a:avLst/>
            <a:gdLst/>
            <a:ahLst/>
            <a:cxnLst/>
            <a:rect r="r" b="b" t="t" l="l"/>
            <a:pathLst>
              <a:path h="9843868" w="12112141">
                <a:moveTo>
                  <a:pt x="0" y="0"/>
                </a:moveTo>
                <a:lnTo>
                  <a:pt x="12112141" y="0"/>
                </a:lnTo>
                <a:lnTo>
                  <a:pt x="12112141" y="9843868"/>
                </a:lnTo>
                <a:lnTo>
                  <a:pt x="0" y="9843868"/>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171575"/>
            <a:ext cx="12230230" cy="1069976"/>
          </a:xfrm>
          <a:prstGeom prst="rect">
            <a:avLst/>
          </a:prstGeom>
        </p:spPr>
        <p:txBody>
          <a:bodyPr anchor="t" rtlCol="false" tIns="0" lIns="0" bIns="0" rIns="0">
            <a:spAutoFit/>
          </a:bodyPr>
          <a:lstStyle/>
          <a:p>
            <a:pPr>
              <a:lnSpc>
                <a:spcPts val="8000"/>
              </a:lnSpc>
            </a:pPr>
            <a:r>
              <a:rPr lang="en-US" sz="8000">
                <a:solidFill>
                  <a:srgbClr val="004AAD"/>
                </a:solidFill>
                <a:latin typeface="Montserrat Classic Bold"/>
              </a:rPr>
              <a:t>PROBLEM STATEMENT</a:t>
            </a:r>
          </a:p>
        </p:txBody>
      </p:sp>
      <p:sp>
        <p:nvSpPr>
          <p:cNvPr name="TextBox 3" id="3"/>
          <p:cNvSpPr txBox="true"/>
          <p:nvPr/>
        </p:nvSpPr>
        <p:spPr>
          <a:xfrm rot="0">
            <a:off x="719960" y="3140336"/>
            <a:ext cx="16848081" cy="6067425"/>
          </a:xfrm>
          <a:prstGeom prst="rect">
            <a:avLst/>
          </a:prstGeom>
        </p:spPr>
        <p:txBody>
          <a:bodyPr anchor="t" rtlCol="false" tIns="0" lIns="0" bIns="0" rIns="0">
            <a:spAutoFit/>
          </a:bodyPr>
          <a:lstStyle/>
          <a:p>
            <a:pPr algn="just">
              <a:lnSpc>
                <a:spcPts val="4800"/>
              </a:lnSpc>
            </a:pPr>
            <a:r>
              <a:rPr lang="en-US" sz="3000">
                <a:solidFill>
                  <a:srgbClr val="2E2E2E"/>
                </a:solidFill>
                <a:latin typeface="Montserrat Classic"/>
              </a:rPr>
              <a:t>Research and scientific endeavours heavily rely on the analysis and dissemination of information contained within various document formats. </a:t>
            </a:r>
          </a:p>
          <a:p>
            <a:pPr algn="just">
              <a:lnSpc>
                <a:spcPts val="4800"/>
              </a:lnSpc>
            </a:pPr>
          </a:p>
          <a:p>
            <a:pPr algn="just">
              <a:lnSpc>
                <a:spcPts val="4800"/>
              </a:lnSpc>
            </a:pPr>
            <a:r>
              <a:rPr lang="en-US" sz="3000">
                <a:solidFill>
                  <a:srgbClr val="2E2E2E"/>
                </a:solidFill>
                <a:latin typeface="Montserrat Classic"/>
              </a:rPr>
              <a:t>While PDF remains a prevalent format for sharing research findings, scientists, academics, and professionals often utilize a diverse array of formats such as DOC, DOCX, TEX, and PPT for creating and presenting their work. </a:t>
            </a:r>
          </a:p>
          <a:p>
            <a:pPr algn="just">
              <a:lnSpc>
                <a:spcPts val="4800"/>
              </a:lnSpc>
            </a:pPr>
          </a:p>
          <a:p>
            <a:pPr algn="just">
              <a:lnSpc>
                <a:spcPts val="4800"/>
              </a:lnSpc>
            </a:pPr>
            <a:r>
              <a:rPr lang="en-US" sz="3000">
                <a:solidFill>
                  <a:srgbClr val="2E2E2E"/>
                </a:solidFill>
                <a:latin typeface="Montserrat Classic"/>
              </a:rPr>
              <a:t>However, existing solutions primarily cater to parsing PDF documents, leaving a gap in efficiently handling these alternative formats.</a:t>
            </a:r>
          </a:p>
          <a:p>
            <a:pPr algn="just">
              <a:lnSpc>
                <a:spcPts val="4800"/>
              </a:lnSpc>
            </a:pPr>
          </a:p>
        </p:txBody>
      </p:sp>
      <p:sp>
        <p:nvSpPr>
          <p:cNvPr name="Freeform 4" id="4"/>
          <p:cNvSpPr/>
          <p:nvPr/>
        </p:nvSpPr>
        <p:spPr>
          <a:xfrm flipH="false" flipV="false" rot="-1625759">
            <a:off x="10837013" y="-43126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625759">
            <a:off x="10109763" y="-4423060"/>
            <a:ext cx="10884489" cy="8846121"/>
          </a:xfrm>
          <a:custGeom>
            <a:avLst/>
            <a:gdLst/>
            <a:ahLst/>
            <a:cxnLst/>
            <a:rect r="r" b="b" t="t" l="l"/>
            <a:pathLst>
              <a:path h="8846121" w="10884489">
                <a:moveTo>
                  <a:pt x="0" y="0"/>
                </a:moveTo>
                <a:lnTo>
                  <a:pt x="10884489" y="0"/>
                </a:lnTo>
                <a:lnTo>
                  <a:pt x="10884489" y="8846120"/>
                </a:lnTo>
                <a:lnTo>
                  <a:pt x="0" y="8846120"/>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626730"/>
            <a:ext cx="11339643"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INTRODUCTION</a:t>
            </a:r>
          </a:p>
        </p:txBody>
      </p:sp>
      <p:sp>
        <p:nvSpPr>
          <p:cNvPr name="TextBox 4" id="4"/>
          <p:cNvSpPr txBox="true"/>
          <p:nvPr/>
        </p:nvSpPr>
        <p:spPr>
          <a:xfrm rot="0">
            <a:off x="1028700" y="3440391"/>
            <a:ext cx="15932822" cy="5457825"/>
          </a:xfrm>
          <a:prstGeom prst="rect">
            <a:avLst/>
          </a:prstGeom>
        </p:spPr>
        <p:txBody>
          <a:bodyPr anchor="t" rtlCol="false" tIns="0" lIns="0" bIns="0" rIns="0">
            <a:spAutoFit/>
          </a:bodyPr>
          <a:lstStyle/>
          <a:p>
            <a:pPr algn="just">
              <a:lnSpc>
                <a:spcPts val="4800"/>
              </a:lnSpc>
            </a:pPr>
            <a:r>
              <a:rPr lang="en-US" sz="3000">
                <a:solidFill>
                  <a:srgbClr val="2E2E2E"/>
                </a:solidFill>
                <a:latin typeface="Montserrat Classic"/>
              </a:rPr>
              <a:t>Documents are fundamental to research and professional communication, but existing solutions primarily focus on parsing PDF files. This leaves a gap in handling diverse formats like DOCX, TEX, and PPT, hindering efficient information extraction. </a:t>
            </a:r>
          </a:p>
          <a:p>
            <a:pPr algn="just">
              <a:lnSpc>
                <a:spcPts val="4800"/>
              </a:lnSpc>
            </a:pPr>
            <a:r>
              <a:rPr lang="en-US" sz="3000">
                <a:solidFill>
                  <a:srgbClr val="2E2E2E"/>
                </a:solidFill>
                <a:latin typeface="Montserrat Classic"/>
              </a:rPr>
              <a:t>Our project aims to develop a robust framework to parse multiple formats beyond PDF, integrated with language models for intuitive user interaction and query answering. </a:t>
            </a:r>
          </a:p>
          <a:p>
            <a:pPr algn="just">
              <a:lnSpc>
                <a:spcPts val="4800"/>
              </a:lnSpc>
            </a:pPr>
            <a:r>
              <a:rPr lang="en-US" sz="3000">
                <a:solidFill>
                  <a:srgbClr val="2E2E2E"/>
                </a:solidFill>
                <a:latin typeface="Montserrat Classic"/>
              </a:rPr>
              <a:t>This will streamline document analysis and knowledge dissemination, fostering a more efficient ecosystem for research and collaboration.</a:t>
            </a:r>
          </a:p>
          <a:p>
            <a:pPr algn="just">
              <a:lnSpc>
                <a:spcPts val="48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3525861">
            <a:off x="12247488" y="-1958665"/>
            <a:ext cx="13709384" cy="13709384"/>
          </a:xfrm>
          <a:custGeom>
            <a:avLst/>
            <a:gdLst/>
            <a:ahLst/>
            <a:cxnLst/>
            <a:rect r="r" b="b" t="t" l="l"/>
            <a:pathLst>
              <a:path h="13709384" w="13709384">
                <a:moveTo>
                  <a:pt x="0" y="0"/>
                </a:moveTo>
                <a:lnTo>
                  <a:pt x="13709384" y="0"/>
                </a:lnTo>
                <a:lnTo>
                  <a:pt x="13709384" y="13709385"/>
                </a:lnTo>
                <a:lnTo>
                  <a:pt x="0" y="13709385"/>
                </a:lnTo>
                <a:lnTo>
                  <a:pt x="0" y="0"/>
                </a:lnTo>
                <a:close/>
              </a:path>
            </a:pathLst>
          </a:custGeom>
          <a:blipFill>
            <a:blip r:embed="rId2">
              <a:alphaModFix amt="35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67873" y="2234139"/>
            <a:ext cx="3225548" cy="849295"/>
            <a:chOff x="0" y="0"/>
            <a:chExt cx="812800" cy="214012"/>
          </a:xfrm>
        </p:grpSpPr>
        <p:sp>
          <p:nvSpPr>
            <p:cNvPr name="Freeform 4" id="4"/>
            <p:cNvSpPr/>
            <p:nvPr/>
          </p:nvSpPr>
          <p:spPr>
            <a:xfrm flipH="false" flipV="false" rot="0">
              <a:off x="0" y="0"/>
              <a:ext cx="812800" cy="214012"/>
            </a:xfrm>
            <a:custGeom>
              <a:avLst/>
              <a:gdLst/>
              <a:ahLst/>
              <a:cxnLst/>
              <a:rect r="r" b="b" t="t" l="l"/>
              <a:pathLst>
                <a:path h="214012" w="812800">
                  <a:moveTo>
                    <a:pt x="609600" y="0"/>
                  </a:moveTo>
                  <a:lnTo>
                    <a:pt x="0" y="0"/>
                  </a:lnTo>
                  <a:lnTo>
                    <a:pt x="0" y="214012"/>
                  </a:lnTo>
                  <a:lnTo>
                    <a:pt x="609600" y="214012"/>
                  </a:lnTo>
                  <a:lnTo>
                    <a:pt x="812800" y="107006"/>
                  </a:lnTo>
                  <a:lnTo>
                    <a:pt x="609600" y="0"/>
                  </a:lnTo>
                  <a:close/>
                </a:path>
              </a:pathLst>
            </a:custGeom>
            <a:solidFill>
              <a:srgbClr val="5CE1E6"/>
            </a:solidFill>
          </p:spPr>
        </p:sp>
        <p:sp>
          <p:nvSpPr>
            <p:cNvPr name="TextBox 5" id="5"/>
            <p:cNvSpPr txBox="true"/>
            <p:nvPr/>
          </p:nvSpPr>
          <p:spPr>
            <a:xfrm>
              <a:off x="0" y="-314325"/>
              <a:ext cx="698500" cy="528337"/>
            </a:xfrm>
            <a:prstGeom prst="rect">
              <a:avLst/>
            </a:prstGeom>
          </p:spPr>
          <p:txBody>
            <a:bodyPr anchor="ctr" rtlCol="false" tIns="50800" lIns="50800" bIns="50800" rIns="50800"/>
            <a:lstStyle/>
            <a:p>
              <a:pPr algn="ctr">
                <a:lnSpc>
                  <a:spcPts val="6249"/>
                </a:lnSpc>
              </a:pPr>
            </a:p>
          </p:txBody>
        </p:sp>
      </p:grpSp>
      <p:sp>
        <p:nvSpPr>
          <p:cNvPr name="TextBox 6" id="6"/>
          <p:cNvSpPr txBox="true"/>
          <p:nvPr/>
        </p:nvSpPr>
        <p:spPr>
          <a:xfrm rot="0">
            <a:off x="935746" y="2413733"/>
            <a:ext cx="2734341" cy="405765"/>
          </a:xfrm>
          <a:prstGeom prst="rect">
            <a:avLst/>
          </a:prstGeom>
        </p:spPr>
        <p:txBody>
          <a:bodyPr anchor="t" rtlCol="false" tIns="0" lIns="0" bIns="0" rIns="0">
            <a:spAutoFit/>
          </a:bodyPr>
          <a:lstStyle/>
          <a:p>
            <a:pPr algn="ctr">
              <a:lnSpc>
                <a:spcPts val="3359"/>
              </a:lnSpc>
            </a:pPr>
            <a:r>
              <a:rPr lang="en-US" sz="2399">
                <a:solidFill>
                  <a:srgbClr val="2E2E2E"/>
                </a:solidFill>
                <a:latin typeface="Montserrat Classic Bold"/>
              </a:rPr>
              <a:t>DATA ANALYSIS</a:t>
            </a:r>
          </a:p>
        </p:txBody>
      </p:sp>
      <p:sp>
        <p:nvSpPr>
          <p:cNvPr name="TextBox 7" id="7"/>
          <p:cNvSpPr txBox="true"/>
          <p:nvPr/>
        </p:nvSpPr>
        <p:spPr>
          <a:xfrm rot="0">
            <a:off x="4237213" y="2098764"/>
            <a:ext cx="12065108" cy="1482725"/>
          </a:xfrm>
          <a:prstGeom prst="rect">
            <a:avLst/>
          </a:prstGeom>
        </p:spPr>
        <p:txBody>
          <a:bodyPr anchor="t" rtlCol="false" tIns="0" lIns="0" bIns="0" rIns="0">
            <a:spAutoFit/>
          </a:bodyPr>
          <a:lstStyle/>
          <a:p>
            <a:pPr marL="539749" indent="-269875" lvl="1">
              <a:lnSpc>
                <a:spcPts val="3999"/>
              </a:lnSpc>
              <a:buFont typeface="Arial"/>
              <a:buChar char="•"/>
            </a:pPr>
            <a:r>
              <a:rPr lang="en-US" sz="2499">
                <a:solidFill>
                  <a:srgbClr val="2E2E2E"/>
                </a:solidFill>
                <a:latin typeface="Montserrat Classic"/>
              </a:rPr>
              <a:t>LLMS can be used to analyze large datasets in scientific research.</a:t>
            </a:r>
          </a:p>
          <a:p>
            <a:pPr marL="539749" indent="-269875" lvl="1">
              <a:lnSpc>
                <a:spcPts val="3999"/>
              </a:lnSpc>
              <a:buFont typeface="Arial"/>
              <a:buChar char="•"/>
            </a:pPr>
            <a:r>
              <a:rPr lang="en-US" sz="2499">
                <a:solidFill>
                  <a:srgbClr val="2E2E2E"/>
                </a:solidFill>
                <a:latin typeface="Montserrat Classic"/>
              </a:rPr>
              <a:t>It can help identify patterns, correlations, and trends in the data.</a:t>
            </a:r>
          </a:p>
          <a:p>
            <a:pPr>
              <a:lnSpc>
                <a:spcPts val="3999"/>
              </a:lnSpc>
            </a:pPr>
          </a:p>
        </p:txBody>
      </p:sp>
      <p:sp>
        <p:nvSpPr>
          <p:cNvPr name="TextBox 8" id="8"/>
          <p:cNvSpPr txBox="true"/>
          <p:nvPr/>
        </p:nvSpPr>
        <p:spPr>
          <a:xfrm rot="0">
            <a:off x="867873" y="679539"/>
            <a:ext cx="13757555"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USE-CASES OF LLMS</a:t>
            </a:r>
          </a:p>
        </p:txBody>
      </p:sp>
      <p:grpSp>
        <p:nvGrpSpPr>
          <p:cNvPr name="Group 9" id="9"/>
          <p:cNvGrpSpPr/>
          <p:nvPr/>
        </p:nvGrpSpPr>
        <p:grpSpPr>
          <a:xfrm rot="0">
            <a:off x="935746" y="4127861"/>
            <a:ext cx="3157674" cy="996581"/>
            <a:chOff x="0" y="0"/>
            <a:chExt cx="831651" cy="262474"/>
          </a:xfrm>
        </p:grpSpPr>
        <p:sp>
          <p:nvSpPr>
            <p:cNvPr name="Freeform 10" id="10"/>
            <p:cNvSpPr/>
            <p:nvPr/>
          </p:nvSpPr>
          <p:spPr>
            <a:xfrm flipH="false" flipV="false" rot="0">
              <a:off x="0" y="0"/>
              <a:ext cx="831651" cy="262474"/>
            </a:xfrm>
            <a:custGeom>
              <a:avLst/>
              <a:gdLst/>
              <a:ahLst/>
              <a:cxnLst/>
              <a:rect r="r" b="b" t="t" l="l"/>
              <a:pathLst>
                <a:path h="262474" w="831651">
                  <a:moveTo>
                    <a:pt x="628451" y="0"/>
                  </a:moveTo>
                  <a:lnTo>
                    <a:pt x="0" y="0"/>
                  </a:lnTo>
                  <a:lnTo>
                    <a:pt x="0" y="262474"/>
                  </a:lnTo>
                  <a:lnTo>
                    <a:pt x="628451" y="262474"/>
                  </a:lnTo>
                  <a:lnTo>
                    <a:pt x="831651" y="131237"/>
                  </a:lnTo>
                  <a:lnTo>
                    <a:pt x="628451" y="0"/>
                  </a:lnTo>
                  <a:close/>
                </a:path>
              </a:pathLst>
            </a:custGeom>
            <a:solidFill>
              <a:srgbClr val="5CE1E6"/>
            </a:solidFill>
          </p:spPr>
        </p:sp>
        <p:sp>
          <p:nvSpPr>
            <p:cNvPr name="TextBox 11" id="11"/>
            <p:cNvSpPr txBox="true"/>
            <p:nvPr/>
          </p:nvSpPr>
          <p:spPr>
            <a:xfrm>
              <a:off x="0" y="-314325"/>
              <a:ext cx="717351" cy="576799"/>
            </a:xfrm>
            <a:prstGeom prst="rect">
              <a:avLst/>
            </a:prstGeom>
          </p:spPr>
          <p:txBody>
            <a:bodyPr anchor="ctr" rtlCol="false" tIns="50800" lIns="50800" bIns="50800" rIns="50800"/>
            <a:lstStyle/>
            <a:p>
              <a:pPr algn="ctr">
                <a:lnSpc>
                  <a:spcPts val="6249"/>
                </a:lnSpc>
              </a:pPr>
            </a:p>
          </p:txBody>
        </p:sp>
      </p:grpSp>
      <p:sp>
        <p:nvSpPr>
          <p:cNvPr name="TextBox 12" id="12"/>
          <p:cNvSpPr txBox="true"/>
          <p:nvPr/>
        </p:nvSpPr>
        <p:spPr>
          <a:xfrm rot="0">
            <a:off x="867873" y="4189907"/>
            <a:ext cx="2734341" cy="824865"/>
          </a:xfrm>
          <a:prstGeom prst="rect">
            <a:avLst/>
          </a:prstGeom>
        </p:spPr>
        <p:txBody>
          <a:bodyPr anchor="t" rtlCol="false" tIns="0" lIns="0" bIns="0" rIns="0">
            <a:spAutoFit/>
          </a:bodyPr>
          <a:lstStyle/>
          <a:p>
            <a:pPr algn="ctr">
              <a:lnSpc>
                <a:spcPts val="3359"/>
              </a:lnSpc>
            </a:pPr>
            <a:r>
              <a:rPr lang="en-US" sz="2399">
                <a:solidFill>
                  <a:srgbClr val="2E2E2E"/>
                </a:solidFill>
                <a:latin typeface="Montserrat Classic Bold"/>
              </a:rPr>
              <a:t>EXPERIMENTAL DESIGN</a:t>
            </a:r>
          </a:p>
        </p:txBody>
      </p:sp>
      <p:sp>
        <p:nvSpPr>
          <p:cNvPr name="TextBox 13" id="13"/>
          <p:cNvSpPr txBox="true"/>
          <p:nvPr/>
        </p:nvSpPr>
        <p:spPr>
          <a:xfrm rot="0">
            <a:off x="4238649" y="3781602"/>
            <a:ext cx="12063672" cy="1987550"/>
          </a:xfrm>
          <a:prstGeom prst="rect">
            <a:avLst/>
          </a:prstGeom>
        </p:spPr>
        <p:txBody>
          <a:bodyPr anchor="t" rtlCol="false" tIns="0" lIns="0" bIns="0" rIns="0">
            <a:spAutoFit/>
          </a:bodyPr>
          <a:lstStyle/>
          <a:p>
            <a:pPr marL="539749" indent="-269875" lvl="1">
              <a:lnSpc>
                <a:spcPts val="3999"/>
              </a:lnSpc>
              <a:buFont typeface="Arial"/>
              <a:buChar char="•"/>
            </a:pPr>
            <a:r>
              <a:rPr lang="en-US" sz="2499">
                <a:solidFill>
                  <a:srgbClr val="2E2E2E"/>
                </a:solidFill>
                <a:latin typeface="Montserrat Classic"/>
              </a:rPr>
              <a:t>LLMS can assist in designing experiments for scientific research.</a:t>
            </a:r>
          </a:p>
          <a:p>
            <a:pPr marL="539749" indent="-269875" lvl="1">
              <a:lnSpc>
                <a:spcPts val="3999"/>
              </a:lnSpc>
              <a:buFont typeface="Arial"/>
              <a:buChar char="•"/>
            </a:pPr>
            <a:r>
              <a:rPr lang="en-US" sz="2499">
                <a:solidFill>
                  <a:srgbClr val="2E2E2E"/>
                </a:solidFill>
                <a:latin typeface="Montserrat Classic"/>
              </a:rPr>
              <a:t>It can help determine the appropriate sample size, control variables, and experimental conditions.</a:t>
            </a:r>
          </a:p>
          <a:p>
            <a:pPr>
              <a:lnSpc>
                <a:spcPts val="3999"/>
              </a:lnSpc>
            </a:pPr>
          </a:p>
        </p:txBody>
      </p:sp>
      <p:grpSp>
        <p:nvGrpSpPr>
          <p:cNvPr name="Group 14" id="14"/>
          <p:cNvGrpSpPr/>
          <p:nvPr/>
        </p:nvGrpSpPr>
        <p:grpSpPr>
          <a:xfrm rot="0">
            <a:off x="867873" y="6145143"/>
            <a:ext cx="3225548" cy="849295"/>
            <a:chOff x="0" y="0"/>
            <a:chExt cx="812800" cy="214012"/>
          </a:xfrm>
        </p:grpSpPr>
        <p:sp>
          <p:nvSpPr>
            <p:cNvPr name="Freeform 15" id="15"/>
            <p:cNvSpPr/>
            <p:nvPr/>
          </p:nvSpPr>
          <p:spPr>
            <a:xfrm flipH="false" flipV="false" rot="0">
              <a:off x="0" y="0"/>
              <a:ext cx="812800" cy="214012"/>
            </a:xfrm>
            <a:custGeom>
              <a:avLst/>
              <a:gdLst/>
              <a:ahLst/>
              <a:cxnLst/>
              <a:rect r="r" b="b" t="t" l="l"/>
              <a:pathLst>
                <a:path h="214012" w="812800">
                  <a:moveTo>
                    <a:pt x="609600" y="0"/>
                  </a:moveTo>
                  <a:lnTo>
                    <a:pt x="0" y="0"/>
                  </a:lnTo>
                  <a:lnTo>
                    <a:pt x="0" y="214012"/>
                  </a:lnTo>
                  <a:lnTo>
                    <a:pt x="609600" y="214012"/>
                  </a:lnTo>
                  <a:lnTo>
                    <a:pt x="812800" y="107006"/>
                  </a:lnTo>
                  <a:lnTo>
                    <a:pt x="609600" y="0"/>
                  </a:lnTo>
                  <a:close/>
                </a:path>
              </a:pathLst>
            </a:custGeom>
            <a:solidFill>
              <a:srgbClr val="5CE1E6"/>
            </a:solidFill>
          </p:spPr>
        </p:sp>
        <p:sp>
          <p:nvSpPr>
            <p:cNvPr name="TextBox 16" id="16"/>
            <p:cNvSpPr txBox="true"/>
            <p:nvPr/>
          </p:nvSpPr>
          <p:spPr>
            <a:xfrm>
              <a:off x="0" y="-314325"/>
              <a:ext cx="698500" cy="528337"/>
            </a:xfrm>
            <a:prstGeom prst="rect">
              <a:avLst/>
            </a:prstGeom>
          </p:spPr>
          <p:txBody>
            <a:bodyPr anchor="ctr" rtlCol="false" tIns="50800" lIns="50800" bIns="50800" rIns="50800"/>
            <a:lstStyle/>
            <a:p>
              <a:pPr algn="ctr">
                <a:lnSpc>
                  <a:spcPts val="6249"/>
                </a:lnSpc>
              </a:pPr>
            </a:p>
          </p:txBody>
        </p:sp>
      </p:grpSp>
      <p:sp>
        <p:nvSpPr>
          <p:cNvPr name="TextBox 17" id="17"/>
          <p:cNvSpPr txBox="true"/>
          <p:nvPr/>
        </p:nvSpPr>
        <p:spPr>
          <a:xfrm rot="0">
            <a:off x="867873" y="6132856"/>
            <a:ext cx="2734341" cy="824865"/>
          </a:xfrm>
          <a:prstGeom prst="rect">
            <a:avLst/>
          </a:prstGeom>
        </p:spPr>
        <p:txBody>
          <a:bodyPr anchor="t" rtlCol="false" tIns="0" lIns="0" bIns="0" rIns="0">
            <a:spAutoFit/>
          </a:bodyPr>
          <a:lstStyle/>
          <a:p>
            <a:pPr algn="ctr">
              <a:lnSpc>
                <a:spcPts val="3359"/>
              </a:lnSpc>
            </a:pPr>
            <a:r>
              <a:rPr lang="en-US" sz="2399">
                <a:solidFill>
                  <a:srgbClr val="2E2E2E"/>
                </a:solidFill>
                <a:latin typeface="Montserrat Classic Bold"/>
              </a:rPr>
              <a:t>LITERATURE REVIEW</a:t>
            </a:r>
          </a:p>
        </p:txBody>
      </p:sp>
      <p:sp>
        <p:nvSpPr>
          <p:cNvPr name="TextBox 18" id="18"/>
          <p:cNvSpPr txBox="true"/>
          <p:nvPr/>
        </p:nvSpPr>
        <p:spPr>
          <a:xfrm rot="0">
            <a:off x="4237213" y="5861227"/>
            <a:ext cx="12065108" cy="1987550"/>
          </a:xfrm>
          <a:prstGeom prst="rect">
            <a:avLst/>
          </a:prstGeom>
        </p:spPr>
        <p:txBody>
          <a:bodyPr anchor="t" rtlCol="false" tIns="0" lIns="0" bIns="0" rIns="0">
            <a:spAutoFit/>
          </a:bodyPr>
          <a:lstStyle/>
          <a:p>
            <a:pPr marL="539749" indent="-269875" lvl="1">
              <a:lnSpc>
                <a:spcPts val="3999"/>
              </a:lnSpc>
              <a:buFont typeface="Arial"/>
              <a:buChar char="•"/>
            </a:pPr>
            <a:r>
              <a:rPr lang="en-US" sz="2499">
                <a:solidFill>
                  <a:srgbClr val="2E2E2E"/>
                </a:solidFill>
                <a:latin typeface="Montserrat Classic"/>
              </a:rPr>
              <a:t>LLMS can streamline the process of conducting a literature review.</a:t>
            </a:r>
          </a:p>
          <a:p>
            <a:pPr marL="539749" indent="-269875" lvl="1">
              <a:lnSpc>
                <a:spcPts val="3999"/>
              </a:lnSpc>
              <a:buFont typeface="Arial"/>
              <a:buChar char="•"/>
            </a:pPr>
            <a:r>
              <a:rPr lang="en-US" sz="2499">
                <a:solidFill>
                  <a:srgbClr val="2E2E2E"/>
                </a:solidFill>
                <a:latin typeface="Montserrat Classic"/>
              </a:rPr>
              <a:t>It can help researchers find relevant articles, extract key information, and organize references.</a:t>
            </a:r>
          </a:p>
          <a:p>
            <a:pPr>
              <a:lnSpc>
                <a:spcPts val="3999"/>
              </a:lnSpc>
            </a:pPr>
          </a:p>
        </p:txBody>
      </p:sp>
      <p:grpSp>
        <p:nvGrpSpPr>
          <p:cNvPr name="Group 19" id="19"/>
          <p:cNvGrpSpPr/>
          <p:nvPr/>
        </p:nvGrpSpPr>
        <p:grpSpPr>
          <a:xfrm rot="0">
            <a:off x="867873" y="7929999"/>
            <a:ext cx="3225548" cy="849295"/>
            <a:chOff x="0" y="0"/>
            <a:chExt cx="812800" cy="214012"/>
          </a:xfrm>
        </p:grpSpPr>
        <p:sp>
          <p:nvSpPr>
            <p:cNvPr name="Freeform 20" id="20"/>
            <p:cNvSpPr/>
            <p:nvPr/>
          </p:nvSpPr>
          <p:spPr>
            <a:xfrm flipH="false" flipV="false" rot="0">
              <a:off x="0" y="0"/>
              <a:ext cx="812800" cy="214012"/>
            </a:xfrm>
            <a:custGeom>
              <a:avLst/>
              <a:gdLst/>
              <a:ahLst/>
              <a:cxnLst/>
              <a:rect r="r" b="b" t="t" l="l"/>
              <a:pathLst>
                <a:path h="214012" w="812800">
                  <a:moveTo>
                    <a:pt x="609600" y="0"/>
                  </a:moveTo>
                  <a:lnTo>
                    <a:pt x="0" y="0"/>
                  </a:lnTo>
                  <a:lnTo>
                    <a:pt x="0" y="214012"/>
                  </a:lnTo>
                  <a:lnTo>
                    <a:pt x="609600" y="214012"/>
                  </a:lnTo>
                  <a:lnTo>
                    <a:pt x="812800" y="107006"/>
                  </a:lnTo>
                  <a:lnTo>
                    <a:pt x="609600" y="0"/>
                  </a:lnTo>
                  <a:close/>
                </a:path>
              </a:pathLst>
            </a:custGeom>
            <a:solidFill>
              <a:srgbClr val="5CE1E6"/>
            </a:solidFill>
          </p:spPr>
        </p:sp>
        <p:sp>
          <p:nvSpPr>
            <p:cNvPr name="TextBox 21" id="21"/>
            <p:cNvSpPr txBox="true"/>
            <p:nvPr/>
          </p:nvSpPr>
          <p:spPr>
            <a:xfrm>
              <a:off x="0" y="-314325"/>
              <a:ext cx="698500" cy="528337"/>
            </a:xfrm>
            <a:prstGeom prst="rect">
              <a:avLst/>
            </a:prstGeom>
          </p:spPr>
          <p:txBody>
            <a:bodyPr anchor="ctr" rtlCol="false" tIns="50800" lIns="50800" bIns="50800" rIns="50800"/>
            <a:lstStyle/>
            <a:p>
              <a:pPr algn="ctr">
                <a:lnSpc>
                  <a:spcPts val="6249"/>
                </a:lnSpc>
              </a:pPr>
            </a:p>
          </p:txBody>
        </p:sp>
      </p:grpSp>
      <p:sp>
        <p:nvSpPr>
          <p:cNvPr name="TextBox 22" id="22"/>
          <p:cNvSpPr txBox="true"/>
          <p:nvPr/>
        </p:nvSpPr>
        <p:spPr>
          <a:xfrm rot="0">
            <a:off x="935746" y="8109594"/>
            <a:ext cx="2734341" cy="405765"/>
          </a:xfrm>
          <a:prstGeom prst="rect">
            <a:avLst/>
          </a:prstGeom>
        </p:spPr>
        <p:txBody>
          <a:bodyPr anchor="t" rtlCol="false" tIns="0" lIns="0" bIns="0" rIns="0">
            <a:spAutoFit/>
          </a:bodyPr>
          <a:lstStyle/>
          <a:p>
            <a:pPr algn="ctr">
              <a:lnSpc>
                <a:spcPts val="3359"/>
              </a:lnSpc>
            </a:pPr>
            <a:r>
              <a:rPr lang="en-US" sz="2399">
                <a:solidFill>
                  <a:srgbClr val="2E2E2E"/>
                </a:solidFill>
                <a:latin typeface="Montserrat Classic Bold"/>
              </a:rPr>
              <a:t>COLLABORATION</a:t>
            </a:r>
          </a:p>
        </p:txBody>
      </p:sp>
      <p:sp>
        <p:nvSpPr>
          <p:cNvPr name="TextBox 23" id="23"/>
          <p:cNvSpPr txBox="true"/>
          <p:nvPr/>
        </p:nvSpPr>
        <p:spPr>
          <a:xfrm rot="0">
            <a:off x="4237213" y="7794625"/>
            <a:ext cx="12065108" cy="2492375"/>
          </a:xfrm>
          <a:prstGeom prst="rect">
            <a:avLst/>
          </a:prstGeom>
        </p:spPr>
        <p:txBody>
          <a:bodyPr anchor="t" rtlCol="false" tIns="0" lIns="0" bIns="0" rIns="0">
            <a:spAutoFit/>
          </a:bodyPr>
          <a:lstStyle/>
          <a:p>
            <a:pPr marL="539749" indent="-269875" lvl="1">
              <a:lnSpc>
                <a:spcPts val="3999"/>
              </a:lnSpc>
              <a:buFont typeface="Arial"/>
              <a:buChar char="•"/>
            </a:pPr>
            <a:r>
              <a:rPr lang="en-US" sz="2499">
                <a:solidFill>
                  <a:srgbClr val="2E2E2E"/>
                </a:solidFill>
                <a:latin typeface="Montserrat Classic"/>
              </a:rPr>
              <a:t>LLMS can facilitate collaboration among researchers in scientific research.</a:t>
            </a:r>
          </a:p>
          <a:p>
            <a:pPr marL="539749" indent="-269875" lvl="1">
              <a:lnSpc>
                <a:spcPts val="3999"/>
              </a:lnSpc>
              <a:buFont typeface="Arial"/>
              <a:buChar char="•"/>
            </a:pPr>
            <a:r>
              <a:rPr lang="en-US" sz="2499">
                <a:solidFill>
                  <a:srgbClr val="2E2E2E"/>
                </a:solidFill>
                <a:latin typeface="Montserrat Classic"/>
              </a:rPr>
              <a:t>It can provide a centralized platform for sharing data, documents, and findings.</a:t>
            </a:r>
          </a:p>
          <a:p>
            <a:pPr>
              <a:lnSpc>
                <a:spcPts val="399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85749">
            <a:off x="-5690637" y="-3861861"/>
            <a:ext cx="14345355" cy="14345355"/>
          </a:xfrm>
          <a:custGeom>
            <a:avLst/>
            <a:gdLst/>
            <a:ahLst/>
            <a:cxnLst/>
            <a:rect r="r" b="b" t="t" l="l"/>
            <a:pathLst>
              <a:path h="14345355" w="14345355">
                <a:moveTo>
                  <a:pt x="0" y="0"/>
                </a:moveTo>
                <a:lnTo>
                  <a:pt x="14345355" y="0"/>
                </a:lnTo>
                <a:lnTo>
                  <a:pt x="14345355" y="14345355"/>
                </a:lnTo>
                <a:lnTo>
                  <a:pt x="0" y="14345355"/>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2116976" y="-4591876"/>
            <a:ext cx="6065802" cy="9739583"/>
          </a:xfrm>
          <a:custGeom>
            <a:avLst/>
            <a:gdLst/>
            <a:ahLst/>
            <a:cxnLst/>
            <a:rect r="r" b="b" t="t" l="l"/>
            <a:pathLst>
              <a:path h="9739583" w="6065802">
                <a:moveTo>
                  <a:pt x="0" y="0"/>
                </a:moveTo>
                <a:lnTo>
                  <a:pt x="6065802" y="0"/>
                </a:lnTo>
                <a:lnTo>
                  <a:pt x="6065802" y="9739583"/>
                </a:lnTo>
                <a:lnTo>
                  <a:pt x="0" y="9739583"/>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1368039"/>
            <a:ext cx="6881461"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APPROACH</a:t>
            </a:r>
          </a:p>
        </p:txBody>
      </p:sp>
      <p:sp>
        <p:nvSpPr>
          <p:cNvPr name="TextBox 5" id="5"/>
          <p:cNvSpPr txBox="true"/>
          <p:nvPr/>
        </p:nvSpPr>
        <p:spPr>
          <a:xfrm rot="0">
            <a:off x="1028700" y="2752453"/>
            <a:ext cx="16230600" cy="7286625"/>
          </a:xfrm>
          <a:prstGeom prst="rect">
            <a:avLst/>
          </a:prstGeom>
        </p:spPr>
        <p:txBody>
          <a:bodyPr anchor="t" rtlCol="false" tIns="0" lIns="0" bIns="0" rIns="0">
            <a:spAutoFit/>
          </a:bodyPr>
          <a:lstStyle/>
          <a:p>
            <a:pPr algn="just">
              <a:lnSpc>
                <a:spcPts val="4800"/>
              </a:lnSpc>
            </a:pPr>
            <a:r>
              <a:rPr lang="en-US" sz="3000">
                <a:solidFill>
                  <a:srgbClr val="00BF63"/>
                </a:solidFill>
                <a:latin typeface="Montserrat Classic Bold"/>
              </a:rPr>
              <a:t>Document Parsing and Preprocessing:</a:t>
            </a:r>
          </a:p>
          <a:p>
            <a:pPr algn="just" marL="647700" indent="-323850" lvl="1">
              <a:lnSpc>
                <a:spcPts val="4800"/>
              </a:lnSpc>
              <a:buFont typeface="Arial"/>
              <a:buChar char="•"/>
            </a:pPr>
            <a:r>
              <a:rPr lang="en-US" sz="3000">
                <a:solidFill>
                  <a:srgbClr val="2E2E2E"/>
                </a:solidFill>
                <a:latin typeface="Montserrat Classic"/>
              </a:rPr>
              <a:t>For text files (.txt), straightforward reading can be done using Python's built-in file handling.</a:t>
            </a:r>
          </a:p>
          <a:p>
            <a:pPr algn="just" marL="647700" indent="-323850" lvl="1">
              <a:lnSpc>
                <a:spcPts val="4800"/>
              </a:lnSpc>
              <a:buFont typeface="Arial"/>
              <a:buChar char="•"/>
            </a:pPr>
            <a:r>
              <a:rPr lang="en-US" sz="3000">
                <a:solidFill>
                  <a:srgbClr val="2E2E2E"/>
                </a:solidFill>
                <a:latin typeface="Montserrat Classic"/>
              </a:rPr>
              <a:t>For PowerPoint (.pptx) and Pdf (.pdf) files, we have used Convert-api.</a:t>
            </a:r>
          </a:p>
          <a:p>
            <a:pPr algn="just" marL="647700" indent="-323850" lvl="1">
              <a:lnSpc>
                <a:spcPts val="4800"/>
              </a:lnSpc>
              <a:buFont typeface="Arial"/>
              <a:buChar char="•"/>
            </a:pPr>
            <a:r>
              <a:rPr lang="en-US" sz="3000">
                <a:solidFill>
                  <a:srgbClr val="2E2E2E"/>
                </a:solidFill>
                <a:latin typeface="Montserrat Classic"/>
              </a:rPr>
              <a:t>Utilised libraries such as docx for parsing data from a docx file.</a:t>
            </a:r>
          </a:p>
          <a:p>
            <a:pPr algn="just" marL="647700" indent="-323850" lvl="1">
              <a:lnSpc>
                <a:spcPts val="4800"/>
              </a:lnSpc>
              <a:buFont typeface="Arial"/>
              <a:buChar char="•"/>
            </a:pPr>
            <a:r>
              <a:rPr lang="en-US" sz="3000">
                <a:solidFill>
                  <a:srgbClr val="2E2E2E"/>
                </a:solidFill>
                <a:latin typeface="Montserrat Classic"/>
              </a:rPr>
              <a:t>for latex (.tex) files we are sending the code to the model.</a:t>
            </a:r>
          </a:p>
          <a:p>
            <a:pPr algn="just" marL="647700" indent="-323850" lvl="1">
              <a:lnSpc>
                <a:spcPts val="4800"/>
              </a:lnSpc>
              <a:buFont typeface="Arial"/>
              <a:buChar char="•"/>
            </a:pPr>
            <a:r>
              <a:rPr lang="en-US" sz="3000">
                <a:solidFill>
                  <a:srgbClr val="2E2E2E"/>
                </a:solidFill>
                <a:latin typeface="Montserrat Classic"/>
              </a:rPr>
              <a:t>Preprocess the extracted text data to remove any irrelevant information, such as metadata , formatting artefacts or stop words.</a:t>
            </a:r>
          </a:p>
          <a:p>
            <a:pPr algn="just">
              <a:lnSpc>
                <a:spcPts val="4800"/>
              </a:lnSpc>
            </a:pPr>
            <a:r>
              <a:rPr lang="en-US" sz="3000">
                <a:solidFill>
                  <a:srgbClr val="00BF63"/>
                </a:solidFill>
                <a:latin typeface="Montserrat Classic Bold"/>
              </a:rPr>
              <a:t>Language Model Integration:</a:t>
            </a:r>
          </a:p>
          <a:p>
            <a:pPr algn="just" marL="647700" indent="-323850" lvl="1">
              <a:lnSpc>
                <a:spcPts val="4800"/>
              </a:lnSpc>
              <a:buFont typeface="Arial"/>
              <a:buChar char="•"/>
            </a:pPr>
            <a:r>
              <a:rPr lang="en-US" sz="3000">
                <a:solidFill>
                  <a:srgbClr val="2E2E2E"/>
                </a:solidFill>
                <a:latin typeface="Montserrat Classic"/>
              </a:rPr>
              <a:t>Integrated Gemini 1.0 Pro, my chosen language model, for natural language understanding tasks and processing user queries.</a:t>
            </a:r>
          </a:p>
          <a:p>
            <a:pPr algn="just">
              <a:lnSpc>
                <a:spcPts val="4800"/>
              </a:lnSpc>
            </a:pPr>
          </a:p>
        </p:txBody>
      </p:sp>
      <p:sp>
        <p:nvSpPr>
          <p:cNvPr name="Freeform 6" id="6"/>
          <p:cNvSpPr/>
          <p:nvPr/>
        </p:nvSpPr>
        <p:spPr>
          <a:xfrm flipH="true" flipV="false" rot="8532740">
            <a:off x="-2703495" y="7048838"/>
            <a:ext cx="6729406" cy="5469172"/>
          </a:xfrm>
          <a:custGeom>
            <a:avLst/>
            <a:gdLst/>
            <a:ahLst/>
            <a:cxnLst/>
            <a:rect r="r" b="b" t="t" l="l"/>
            <a:pathLst>
              <a:path h="5469172" w="6729406">
                <a:moveTo>
                  <a:pt x="6729406" y="0"/>
                </a:moveTo>
                <a:lnTo>
                  <a:pt x="0" y="0"/>
                </a:lnTo>
                <a:lnTo>
                  <a:pt x="0" y="5469172"/>
                </a:lnTo>
                <a:lnTo>
                  <a:pt x="6729406" y="5469172"/>
                </a:lnTo>
                <a:lnTo>
                  <a:pt x="6729406" y="0"/>
                </a:lnTo>
                <a:close/>
              </a:path>
            </a:pathLst>
          </a:custGeom>
          <a:blipFill>
            <a:blip r:embed="rId6">
              <a:alphaModFix amt="50000"/>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85749">
            <a:off x="-5690637" y="-3861861"/>
            <a:ext cx="14345355" cy="14345355"/>
          </a:xfrm>
          <a:custGeom>
            <a:avLst/>
            <a:gdLst/>
            <a:ahLst/>
            <a:cxnLst/>
            <a:rect r="r" b="b" t="t" l="l"/>
            <a:pathLst>
              <a:path h="14345355" w="14345355">
                <a:moveTo>
                  <a:pt x="0" y="0"/>
                </a:moveTo>
                <a:lnTo>
                  <a:pt x="14345355" y="0"/>
                </a:lnTo>
                <a:lnTo>
                  <a:pt x="14345355" y="14345355"/>
                </a:lnTo>
                <a:lnTo>
                  <a:pt x="0" y="14345355"/>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1613127" y="-580660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1368039"/>
            <a:ext cx="6927944"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APPROACH</a:t>
            </a:r>
          </a:p>
        </p:txBody>
      </p:sp>
      <p:sp>
        <p:nvSpPr>
          <p:cNvPr name="TextBox 5" id="5"/>
          <p:cNvSpPr txBox="true"/>
          <p:nvPr/>
        </p:nvSpPr>
        <p:spPr>
          <a:xfrm rot="0">
            <a:off x="1028700" y="3186992"/>
            <a:ext cx="16230600" cy="6067425"/>
          </a:xfrm>
          <a:prstGeom prst="rect">
            <a:avLst/>
          </a:prstGeom>
        </p:spPr>
        <p:txBody>
          <a:bodyPr anchor="t" rtlCol="false" tIns="0" lIns="0" bIns="0" rIns="0">
            <a:spAutoFit/>
          </a:bodyPr>
          <a:lstStyle/>
          <a:p>
            <a:pPr algn="just">
              <a:lnSpc>
                <a:spcPts val="4800"/>
              </a:lnSpc>
            </a:pPr>
            <a:r>
              <a:rPr lang="en-US" sz="3000">
                <a:solidFill>
                  <a:srgbClr val="00BF63"/>
                </a:solidFill>
                <a:latin typeface="Montserrat Classic Bold"/>
              </a:rPr>
              <a:t>User Interface Development:</a:t>
            </a:r>
          </a:p>
          <a:p>
            <a:pPr algn="just" marL="647700" indent="-323850" lvl="1">
              <a:lnSpc>
                <a:spcPts val="4800"/>
              </a:lnSpc>
              <a:buFont typeface="Arial"/>
              <a:buChar char="•"/>
            </a:pPr>
            <a:r>
              <a:rPr lang="en-US" sz="3000">
                <a:solidFill>
                  <a:srgbClr val="2E2E2E"/>
                </a:solidFill>
                <a:latin typeface="Montserrat Classic"/>
              </a:rPr>
              <a:t>Developed a web-based interface using Streamlit and Django frameworks to provide a user-friendly experience.</a:t>
            </a:r>
          </a:p>
          <a:p>
            <a:pPr algn="just" marL="647700" indent="-323850" lvl="1">
              <a:lnSpc>
                <a:spcPts val="4800"/>
              </a:lnSpc>
              <a:buFont typeface="Arial"/>
              <a:buChar char="•"/>
            </a:pPr>
            <a:r>
              <a:rPr lang="en-US" sz="3000">
                <a:solidFill>
                  <a:srgbClr val="2E2E2E"/>
                </a:solidFill>
                <a:latin typeface="Montserrat Classic"/>
              </a:rPr>
              <a:t>Used tiktoken for authentication and authorization functionalities if required.</a:t>
            </a:r>
          </a:p>
          <a:p>
            <a:pPr algn="just" marL="647700" indent="-323850" lvl="1">
              <a:lnSpc>
                <a:spcPts val="4800"/>
              </a:lnSpc>
              <a:buFont typeface="Arial"/>
              <a:buChar char="•"/>
            </a:pPr>
            <a:r>
              <a:rPr lang="en-US" sz="3000">
                <a:solidFill>
                  <a:srgbClr val="2E2E2E"/>
                </a:solidFill>
                <a:latin typeface="Montserrat Classic"/>
              </a:rPr>
              <a:t>Implemented interactive features allowing users to upload documents and input queries.</a:t>
            </a:r>
          </a:p>
          <a:p>
            <a:pPr algn="just">
              <a:lnSpc>
                <a:spcPts val="4800"/>
              </a:lnSpc>
            </a:pPr>
            <a:r>
              <a:rPr lang="en-US" sz="3000">
                <a:solidFill>
                  <a:srgbClr val="00BF63"/>
                </a:solidFill>
                <a:latin typeface="Montserrat Classic Bold"/>
              </a:rPr>
              <a:t>Document Analysis and Query Answering:</a:t>
            </a:r>
          </a:p>
          <a:p>
            <a:pPr algn="just" marL="647700" indent="-323850" lvl="1">
              <a:lnSpc>
                <a:spcPts val="4800"/>
              </a:lnSpc>
              <a:buFont typeface="Arial"/>
              <a:buChar char="•"/>
            </a:pPr>
            <a:r>
              <a:rPr lang="en-US" sz="3000">
                <a:solidFill>
                  <a:srgbClr val="2E2E2E"/>
                </a:solidFill>
                <a:latin typeface="Montserrat Classic"/>
              </a:rPr>
              <a:t>Used Gemini 1.0 Pro for document analysis, extracting key insights, generating summaries and answering users query.</a:t>
            </a:r>
          </a:p>
          <a:p>
            <a:pPr algn="just">
              <a:lnSpc>
                <a:spcPts val="480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08728">
            <a:off x="9144942" y="-5276277"/>
            <a:ext cx="15887340" cy="15887340"/>
          </a:xfrm>
          <a:custGeom>
            <a:avLst/>
            <a:gdLst/>
            <a:ahLst/>
            <a:cxnLst/>
            <a:rect r="r" b="b" t="t" l="l"/>
            <a:pathLst>
              <a:path h="15887340" w="15887340">
                <a:moveTo>
                  <a:pt x="0" y="0"/>
                </a:moveTo>
                <a:lnTo>
                  <a:pt x="15887340" y="0"/>
                </a:lnTo>
                <a:lnTo>
                  <a:pt x="15887340" y="15887341"/>
                </a:lnTo>
                <a:lnTo>
                  <a:pt x="0" y="15887341"/>
                </a:lnTo>
                <a:lnTo>
                  <a:pt x="0" y="0"/>
                </a:lnTo>
                <a:close/>
              </a:path>
            </a:pathLst>
          </a:custGeom>
          <a:blipFill>
            <a:blip r:embed="rId2">
              <a:alphaModFix amt="3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148401">
            <a:off x="15739286" y="-1451266"/>
            <a:ext cx="6729406" cy="5469172"/>
          </a:xfrm>
          <a:custGeom>
            <a:avLst/>
            <a:gdLst/>
            <a:ahLst/>
            <a:cxnLst/>
            <a:rect r="r" b="b" t="t" l="l"/>
            <a:pathLst>
              <a:path h="5469172" w="6729406">
                <a:moveTo>
                  <a:pt x="6729406" y="0"/>
                </a:moveTo>
                <a:lnTo>
                  <a:pt x="0" y="0"/>
                </a:lnTo>
                <a:lnTo>
                  <a:pt x="0" y="5469172"/>
                </a:lnTo>
                <a:lnTo>
                  <a:pt x="6729406" y="5469172"/>
                </a:lnTo>
                <a:lnTo>
                  <a:pt x="6729406"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1082301">
            <a:off x="-5072607" y="6650746"/>
            <a:ext cx="11928886" cy="8231043"/>
          </a:xfrm>
          <a:custGeom>
            <a:avLst/>
            <a:gdLst/>
            <a:ahLst/>
            <a:cxnLst/>
            <a:rect r="r" b="b" t="t" l="l"/>
            <a:pathLst>
              <a:path h="8231043" w="11928886">
                <a:moveTo>
                  <a:pt x="0" y="0"/>
                </a:moveTo>
                <a:lnTo>
                  <a:pt x="11928886" y="0"/>
                </a:lnTo>
                <a:lnTo>
                  <a:pt x="11928886" y="8231043"/>
                </a:lnTo>
                <a:lnTo>
                  <a:pt x="0" y="8231043"/>
                </a:lnTo>
                <a:lnTo>
                  <a:pt x="0" y="0"/>
                </a:lnTo>
                <a:close/>
              </a:path>
            </a:pathLst>
          </a:custGeom>
          <a:blipFill>
            <a:blip r:embed="rId6">
              <a:alphaModFix amt="50000"/>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659256" y="3704419"/>
            <a:ext cx="14969489" cy="5021016"/>
          </a:xfrm>
          <a:custGeom>
            <a:avLst/>
            <a:gdLst/>
            <a:ahLst/>
            <a:cxnLst/>
            <a:rect r="r" b="b" t="t" l="l"/>
            <a:pathLst>
              <a:path h="5021016" w="14969489">
                <a:moveTo>
                  <a:pt x="0" y="0"/>
                </a:moveTo>
                <a:lnTo>
                  <a:pt x="14969488" y="0"/>
                </a:lnTo>
                <a:lnTo>
                  <a:pt x="14969488" y="5021016"/>
                </a:lnTo>
                <a:lnTo>
                  <a:pt x="0" y="5021016"/>
                </a:lnTo>
                <a:lnTo>
                  <a:pt x="0" y="0"/>
                </a:lnTo>
                <a:close/>
              </a:path>
            </a:pathLst>
          </a:custGeom>
          <a:blipFill>
            <a:blip r:embed="rId8"/>
            <a:stretch>
              <a:fillRect l="0" t="0" r="0" b="0"/>
            </a:stretch>
          </a:blipFill>
        </p:spPr>
      </p:sp>
      <p:sp>
        <p:nvSpPr>
          <p:cNvPr name="TextBox 6" id="6"/>
          <p:cNvSpPr txBox="true"/>
          <p:nvPr/>
        </p:nvSpPr>
        <p:spPr>
          <a:xfrm rot="0">
            <a:off x="891836" y="1190625"/>
            <a:ext cx="14966908"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NOUGAT PIPELINE FLOW</a:t>
            </a:r>
          </a:p>
        </p:txBody>
      </p:sp>
      <p:sp>
        <p:nvSpPr>
          <p:cNvPr name="AutoShape 7" id="7"/>
          <p:cNvSpPr/>
          <p:nvPr/>
        </p:nvSpPr>
        <p:spPr>
          <a:xfrm flipV="true">
            <a:off x="3591926" y="4681337"/>
            <a:ext cx="1992972" cy="0"/>
          </a:xfrm>
          <a:prstGeom prst="line">
            <a:avLst/>
          </a:prstGeom>
          <a:ln cap="flat" w="38100">
            <a:solidFill>
              <a:srgbClr val="2D4AF3"/>
            </a:solidFill>
            <a:prstDash val="solid"/>
            <a:headEnd type="none" len="sm" w="sm"/>
            <a:tailEnd type="arrow" len="sm" w="med"/>
          </a:ln>
        </p:spPr>
      </p:sp>
      <p:sp>
        <p:nvSpPr>
          <p:cNvPr name="AutoShape 8" id="8"/>
          <p:cNvSpPr/>
          <p:nvPr/>
        </p:nvSpPr>
        <p:spPr>
          <a:xfrm>
            <a:off x="7360048" y="4700387"/>
            <a:ext cx="1783952" cy="0"/>
          </a:xfrm>
          <a:prstGeom prst="line">
            <a:avLst/>
          </a:prstGeom>
          <a:ln cap="flat" w="38100">
            <a:solidFill>
              <a:srgbClr val="2D4AF3"/>
            </a:solidFill>
            <a:prstDash val="solid"/>
            <a:headEnd type="none" len="sm" w="sm"/>
            <a:tailEnd type="arrow" len="sm" w="med"/>
          </a:ln>
        </p:spPr>
      </p:sp>
      <p:sp>
        <p:nvSpPr>
          <p:cNvPr name="AutoShape 9" id="9"/>
          <p:cNvSpPr/>
          <p:nvPr/>
        </p:nvSpPr>
        <p:spPr>
          <a:xfrm>
            <a:off x="11413955" y="4662287"/>
            <a:ext cx="1584918" cy="0"/>
          </a:xfrm>
          <a:prstGeom prst="line">
            <a:avLst/>
          </a:prstGeom>
          <a:ln cap="flat" w="38100">
            <a:solidFill>
              <a:srgbClr val="2D4AF3"/>
            </a:solidFill>
            <a:prstDash val="solid"/>
            <a:headEnd type="none" len="sm" w="sm"/>
            <a:tailEnd type="arrow" len="sm" w="med"/>
          </a:ln>
        </p:spPr>
      </p:sp>
      <p:sp>
        <p:nvSpPr>
          <p:cNvPr name="AutoShape 10" id="10"/>
          <p:cNvSpPr/>
          <p:nvPr/>
        </p:nvSpPr>
        <p:spPr>
          <a:xfrm>
            <a:off x="14768102" y="5497179"/>
            <a:ext cx="0" cy="1714234"/>
          </a:xfrm>
          <a:prstGeom prst="line">
            <a:avLst/>
          </a:prstGeom>
          <a:ln cap="flat" w="38100">
            <a:solidFill>
              <a:srgbClr val="2D4AF3"/>
            </a:solidFill>
            <a:prstDash val="solid"/>
            <a:headEnd type="none" len="sm" w="sm"/>
            <a:tailEnd type="arrow" len="sm" w="med"/>
          </a:ln>
        </p:spPr>
      </p:sp>
      <p:sp>
        <p:nvSpPr>
          <p:cNvPr name="AutoShape 11" id="11"/>
          <p:cNvSpPr/>
          <p:nvPr/>
        </p:nvSpPr>
        <p:spPr>
          <a:xfrm flipH="true" flipV="true">
            <a:off x="11414183" y="7936085"/>
            <a:ext cx="1597870" cy="19050"/>
          </a:xfrm>
          <a:prstGeom prst="line">
            <a:avLst/>
          </a:prstGeom>
          <a:ln cap="flat" w="38100">
            <a:solidFill>
              <a:srgbClr val="2D4AF3"/>
            </a:solidFill>
            <a:prstDash val="solid"/>
            <a:headEnd type="none" len="sm" w="sm"/>
            <a:tailEnd type="arrow" len="sm" w="med"/>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89385" y="1785650"/>
            <a:ext cx="6218139" cy="621813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cap="sq">
              <a:noFill/>
              <a:prstDash val="solid"/>
              <a:miter/>
            </a:ln>
          </p:spPr>
        </p:sp>
        <p:sp>
          <p:nvSpPr>
            <p:cNvPr name="TextBox 4" id="4"/>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5" id="5"/>
          <p:cNvGrpSpPr/>
          <p:nvPr/>
        </p:nvGrpSpPr>
        <p:grpSpPr>
          <a:xfrm rot="0">
            <a:off x="1447117" y="2062730"/>
            <a:ext cx="5685609" cy="5688763"/>
            <a:chOff x="0" y="0"/>
            <a:chExt cx="6489360" cy="6492960"/>
          </a:xfrm>
        </p:grpSpPr>
        <p:sp>
          <p:nvSpPr>
            <p:cNvPr name="Freeform 6" id="6"/>
            <p:cNvSpPr/>
            <p:nvPr/>
          </p:nvSpPr>
          <p:spPr>
            <a:xfrm flipH="false" flipV="false" rot="0">
              <a:off x="0" y="0"/>
              <a:ext cx="6489446" cy="6493002"/>
            </a:xfrm>
            <a:custGeom>
              <a:avLst/>
              <a:gdLst/>
              <a:ahLst/>
              <a:cxnLst/>
              <a:rect r="r" b="b" t="t" l="l"/>
              <a:pathLst>
                <a:path h="6493002" w="6489446">
                  <a:moveTo>
                    <a:pt x="3244723" y="6493002"/>
                  </a:moveTo>
                  <a:cubicBezTo>
                    <a:pt x="3221863" y="6493002"/>
                    <a:pt x="3206623" y="6470142"/>
                    <a:pt x="3206623" y="6454902"/>
                  </a:cubicBezTo>
                  <a:cubicBezTo>
                    <a:pt x="3206623" y="6432042"/>
                    <a:pt x="3221863" y="6416802"/>
                    <a:pt x="3244723" y="6416802"/>
                  </a:cubicBezTo>
                  <a:cubicBezTo>
                    <a:pt x="3252343" y="6416802"/>
                    <a:pt x="3252343" y="6416802"/>
                    <a:pt x="3252343" y="6416802"/>
                  </a:cubicBezTo>
                  <a:cubicBezTo>
                    <a:pt x="3275203" y="6416802"/>
                    <a:pt x="3290443" y="6432042"/>
                    <a:pt x="3290443" y="6454902"/>
                  </a:cubicBezTo>
                  <a:cubicBezTo>
                    <a:pt x="3290443" y="6470142"/>
                    <a:pt x="3275203" y="6493002"/>
                    <a:pt x="3252343" y="6493002"/>
                  </a:cubicBezTo>
                  <a:cubicBezTo>
                    <a:pt x="3252343" y="6493002"/>
                    <a:pt x="3252343" y="6493002"/>
                    <a:pt x="3244723" y="6493002"/>
                  </a:cubicBezTo>
                  <a:close/>
                  <a:moveTo>
                    <a:pt x="3023870" y="6485382"/>
                  </a:moveTo>
                  <a:cubicBezTo>
                    <a:pt x="3008630" y="6477762"/>
                    <a:pt x="2993390" y="6462522"/>
                    <a:pt x="2993390" y="6439662"/>
                  </a:cubicBezTo>
                  <a:cubicBezTo>
                    <a:pt x="2993390" y="6424422"/>
                    <a:pt x="3008630" y="6409182"/>
                    <a:pt x="3031490" y="6409182"/>
                  </a:cubicBezTo>
                  <a:cubicBezTo>
                    <a:pt x="3054350" y="6409182"/>
                    <a:pt x="3069590" y="6424422"/>
                    <a:pt x="3069590" y="6447282"/>
                  </a:cubicBezTo>
                  <a:cubicBezTo>
                    <a:pt x="3069590" y="6470142"/>
                    <a:pt x="3046730" y="6485382"/>
                    <a:pt x="3031490" y="6485382"/>
                  </a:cubicBezTo>
                  <a:cubicBezTo>
                    <a:pt x="3031490" y="6485382"/>
                    <a:pt x="3031490" y="6485382"/>
                    <a:pt x="3023870" y="6485382"/>
                  </a:cubicBezTo>
                  <a:close/>
                  <a:moveTo>
                    <a:pt x="3427603" y="6447282"/>
                  </a:moveTo>
                  <a:cubicBezTo>
                    <a:pt x="3427603" y="6424422"/>
                    <a:pt x="3442843" y="6409182"/>
                    <a:pt x="3465703" y="6409182"/>
                  </a:cubicBezTo>
                  <a:cubicBezTo>
                    <a:pt x="3480943" y="6401562"/>
                    <a:pt x="3503803" y="6424422"/>
                    <a:pt x="3503803" y="6439662"/>
                  </a:cubicBezTo>
                  <a:cubicBezTo>
                    <a:pt x="3503803" y="6462522"/>
                    <a:pt x="3488563" y="6477762"/>
                    <a:pt x="3465703" y="6485382"/>
                  </a:cubicBezTo>
                  <a:cubicBezTo>
                    <a:pt x="3442843" y="6485382"/>
                    <a:pt x="3427603" y="6470142"/>
                    <a:pt x="3427603" y="6447282"/>
                  </a:cubicBezTo>
                  <a:close/>
                  <a:moveTo>
                    <a:pt x="2810637" y="6462522"/>
                  </a:moveTo>
                  <a:cubicBezTo>
                    <a:pt x="2787777" y="6454902"/>
                    <a:pt x="2772537" y="6439662"/>
                    <a:pt x="2780157" y="6416802"/>
                  </a:cubicBezTo>
                  <a:cubicBezTo>
                    <a:pt x="2780157" y="6401562"/>
                    <a:pt x="2803017" y="6386322"/>
                    <a:pt x="2818257" y="6386322"/>
                  </a:cubicBezTo>
                  <a:cubicBezTo>
                    <a:pt x="2841117" y="6386322"/>
                    <a:pt x="2856357" y="6409182"/>
                    <a:pt x="2856357" y="6432042"/>
                  </a:cubicBezTo>
                  <a:cubicBezTo>
                    <a:pt x="2848737" y="6447282"/>
                    <a:pt x="2833497" y="6462522"/>
                    <a:pt x="2818257" y="6462522"/>
                  </a:cubicBezTo>
                  <a:cubicBezTo>
                    <a:pt x="2818257" y="6462522"/>
                    <a:pt x="2810637" y="6462522"/>
                    <a:pt x="2810637" y="6462522"/>
                  </a:cubicBezTo>
                  <a:close/>
                  <a:moveTo>
                    <a:pt x="3640836" y="6424422"/>
                  </a:moveTo>
                  <a:cubicBezTo>
                    <a:pt x="3640836" y="6409182"/>
                    <a:pt x="3656076" y="6386322"/>
                    <a:pt x="3671316" y="6386322"/>
                  </a:cubicBezTo>
                  <a:cubicBezTo>
                    <a:pt x="3694176" y="6378702"/>
                    <a:pt x="3709416" y="6393942"/>
                    <a:pt x="3717036" y="6416802"/>
                  </a:cubicBezTo>
                  <a:cubicBezTo>
                    <a:pt x="3717036" y="6439662"/>
                    <a:pt x="3701796" y="6454902"/>
                    <a:pt x="3686556" y="6462522"/>
                  </a:cubicBezTo>
                  <a:cubicBezTo>
                    <a:pt x="3678936" y="6462522"/>
                    <a:pt x="3678936" y="6462522"/>
                    <a:pt x="3678936" y="6462522"/>
                  </a:cubicBezTo>
                  <a:cubicBezTo>
                    <a:pt x="3656076" y="6462522"/>
                    <a:pt x="3640836" y="6447282"/>
                    <a:pt x="3640836" y="6424422"/>
                  </a:cubicBezTo>
                  <a:close/>
                  <a:moveTo>
                    <a:pt x="2597404" y="6424422"/>
                  </a:moveTo>
                  <a:cubicBezTo>
                    <a:pt x="2574544" y="6424422"/>
                    <a:pt x="2566924" y="6401562"/>
                    <a:pt x="2566924" y="6378702"/>
                  </a:cubicBezTo>
                  <a:cubicBezTo>
                    <a:pt x="2574544" y="6363462"/>
                    <a:pt x="2589784" y="6348222"/>
                    <a:pt x="2612644" y="6348222"/>
                  </a:cubicBezTo>
                  <a:cubicBezTo>
                    <a:pt x="2635504" y="6355842"/>
                    <a:pt x="2650744" y="6378702"/>
                    <a:pt x="2643124" y="6393942"/>
                  </a:cubicBezTo>
                  <a:cubicBezTo>
                    <a:pt x="2635504" y="6416802"/>
                    <a:pt x="2620264" y="6424422"/>
                    <a:pt x="2605024" y="6424422"/>
                  </a:cubicBezTo>
                  <a:cubicBezTo>
                    <a:pt x="2605024" y="6424422"/>
                    <a:pt x="2597404" y="6424422"/>
                    <a:pt x="2597404" y="6424422"/>
                  </a:cubicBezTo>
                  <a:close/>
                  <a:moveTo>
                    <a:pt x="3854196" y="6393942"/>
                  </a:moveTo>
                  <a:cubicBezTo>
                    <a:pt x="3846576" y="6371082"/>
                    <a:pt x="3861816" y="6355842"/>
                    <a:pt x="3884676" y="6348222"/>
                  </a:cubicBezTo>
                  <a:cubicBezTo>
                    <a:pt x="3899916" y="6348222"/>
                    <a:pt x="3922776" y="6355842"/>
                    <a:pt x="3930396" y="6378702"/>
                  </a:cubicBezTo>
                  <a:cubicBezTo>
                    <a:pt x="3930396" y="6401562"/>
                    <a:pt x="3915156" y="6416802"/>
                    <a:pt x="3899916" y="6424422"/>
                  </a:cubicBezTo>
                  <a:cubicBezTo>
                    <a:pt x="3892296" y="6424422"/>
                    <a:pt x="3892296" y="6424422"/>
                    <a:pt x="3892296" y="6424422"/>
                  </a:cubicBezTo>
                  <a:cubicBezTo>
                    <a:pt x="3869436" y="6424422"/>
                    <a:pt x="3854196" y="6409182"/>
                    <a:pt x="3854196" y="6393942"/>
                  </a:cubicBezTo>
                  <a:close/>
                  <a:moveTo>
                    <a:pt x="2384171" y="6378702"/>
                  </a:moveTo>
                  <a:cubicBezTo>
                    <a:pt x="2368931" y="6371082"/>
                    <a:pt x="2353691" y="6348222"/>
                    <a:pt x="2361311" y="6325362"/>
                  </a:cubicBezTo>
                  <a:cubicBezTo>
                    <a:pt x="2368931" y="6310122"/>
                    <a:pt x="2384171" y="6294882"/>
                    <a:pt x="2407031" y="6302502"/>
                  </a:cubicBezTo>
                  <a:cubicBezTo>
                    <a:pt x="2429891" y="6310122"/>
                    <a:pt x="2437511" y="6325362"/>
                    <a:pt x="2437511" y="6348222"/>
                  </a:cubicBezTo>
                  <a:cubicBezTo>
                    <a:pt x="2429891" y="6363462"/>
                    <a:pt x="2414651" y="6378702"/>
                    <a:pt x="2399411" y="6378702"/>
                  </a:cubicBezTo>
                  <a:cubicBezTo>
                    <a:pt x="2391791" y="6378702"/>
                    <a:pt x="2391791" y="6378702"/>
                    <a:pt x="2384171" y="6378702"/>
                  </a:cubicBezTo>
                  <a:close/>
                  <a:moveTo>
                    <a:pt x="4059809" y="6348222"/>
                  </a:moveTo>
                  <a:cubicBezTo>
                    <a:pt x="4052189" y="6325362"/>
                    <a:pt x="4067429" y="6302502"/>
                    <a:pt x="4090289" y="6302502"/>
                  </a:cubicBezTo>
                  <a:cubicBezTo>
                    <a:pt x="4105529" y="6294882"/>
                    <a:pt x="4128389" y="6302502"/>
                    <a:pt x="4136009" y="6325362"/>
                  </a:cubicBezTo>
                  <a:cubicBezTo>
                    <a:pt x="4143629" y="6348222"/>
                    <a:pt x="4128389" y="6371082"/>
                    <a:pt x="4105529" y="6371082"/>
                  </a:cubicBezTo>
                  <a:cubicBezTo>
                    <a:pt x="4105529" y="6371082"/>
                    <a:pt x="4097909" y="6371082"/>
                    <a:pt x="4097909" y="6371082"/>
                  </a:cubicBezTo>
                  <a:cubicBezTo>
                    <a:pt x="4082669" y="6371082"/>
                    <a:pt x="4067429" y="6363462"/>
                    <a:pt x="4059809" y="6348222"/>
                  </a:cubicBezTo>
                  <a:close/>
                  <a:moveTo>
                    <a:pt x="2178558" y="6310122"/>
                  </a:moveTo>
                  <a:cubicBezTo>
                    <a:pt x="2163318" y="6302502"/>
                    <a:pt x="2148078" y="6279642"/>
                    <a:pt x="2155698" y="6264402"/>
                  </a:cubicBezTo>
                  <a:cubicBezTo>
                    <a:pt x="2163318" y="6241542"/>
                    <a:pt x="2186178" y="6233922"/>
                    <a:pt x="2209038" y="6241542"/>
                  </a:cubicBezTo>
                  <a:cubicBezTo>
                    <a:pt x="2224278" y="6249162"/>
                    <a:pt x="2239518" y="6264402"/>
                    <a:pt x="2231898" y="6287262"/>
                  </a:cubicBezTo>
                  <a:cubicBezTo>
                    <a:pt x="2224278" y="6302502"/>
                    <a:pt x="2209038" y="6310122"/>
                    <a:pt x="2193798" y="6310122"/>
                  </a:cubicBezTo>
                  <a:cubicBezTo>
                    <a:pt x="2186178" y="6310122"/>
                    <a:pt x="2186178" y="6310122"/>
                    <a:pt x="2178558" y="6310122"/>
                  </a:cubicBezTo>
                  <a:close/>
                  <a:moveTo>
                    <a:pt x="4265549" y="6287262"/>
                  </a:moveTo>
                  <a:cubicBezTo>
                    <a:pt x="4257929" y="6264402"/>
                    <a:pt x="4273169" y="6241542"/>
                    <a:pt x="4288409" y="6233922"/>
                  </a:cubicBezTo>
                  <a:cubicBezTo>
                    <a:pt x="4311269" y="6226302"/>
                    <a:pt x="4334129" y="6241542"/>
                    <a:pt x="4341749" y="6256782"/>
                  </a:cubicBezTo>
                  <a:cubicBezTo>
                    <a:pt x="4341749" y="6279642"/>
                    <a:pt x="4334129" y="6302502"/>
                    <a:pt x="4311269" y="6310122"/>
                  </a:cubicBezTo>
                  <a:cubicBezTo>
                    <a:pt x="4311269" y="6310122"/>
                    <a:pt x="4303649" y="6310122"/>
                    <a:pt x="4303649" y="6310122"/>
                  </a:cubicBezTo>
                  <a:cubicBezTo>
                    <a:pt x="4288409" y="6310122"/>
                    <a:pt x="4273169" y="6302502"/>
                    <a:pt x="4265549" y="6287262"/>
                  </a:cubicBezTo>
                  <a:close/>
                  <a:moveTo>
                    <a:pt x="1980565" y="6233922"/>
                  </a:moveTo>
                  <a:cubicBezTo>
                    <a:pt x="1957705" y="6226302"/>
                    <a:pt x="1950085" y="6203442"/>
                    <a:pt x="1957705" y="6180582"/>
                  </a:cubicBezTo>
                  <a:cubicBezTo>
                    <a:pt x="1965325" y="6165342"/>
                    <a:pt x="1988185" y="6157722"/>
                    <a:pt x="2011045" y="6165342"/>
                  </a:cubicBezTo>
                  <a:cubicBezTo>
                    <a:pt x="2026285" y="6172962"/>
                    <a:pt x="2033905" y="6195822"/>
                    <a:pt x="2026285" y="6211062"/>
                  </a:cubicBezTo>
                  <a:cubicBezTo>
                    <a:pt x="2018665" y="6226302"/>
                    <a:pt x="2011045" y="6233922"/>
                    <a:pt x="1995805" y="6233922"/>
                  </a:cubicBezTo>
                  <a:cubicBezTo>
                    <a:pt x="1988185" y="6233922"/>
                    <a:pt x="1980565" y="6233922"/>
                    <a:pt x="1980565" y="6233922"/>
                  </a:cubicBezTo>
                  <a:close/>
                  <a:moveTo>
                    <a:pt x="4463542" y="6211062"/>
                  </a:moveTo>
                  <a:cubicBezTo>
                    <a:pt x="4455922" y="6188202"/>
                    <a:pt x="4463542" y="6165342"/>
                    <a:pt x="4486402" y="6157722"/>
                  </a:cubicBezTo>
                  <a:cubicBezTo>
                    <a:pt x="4509262" y="6150102"/>
                    <a:pt x="4524502" y="6157722"/>
                    <a:pt x="4539742" y="6180582"/>
                  </a:cubicBezTo>
                  <a:cubicBezTo>
                    <a:pt x="4547362" y="6195822"/>
                    <a:pt x="4532122" y="6218682"/>
                    <a:pt x="4516882" y="6226302"/>
                  </a:cubicBezTo>
                  <a:cubicBezTo>
                    <a:pt x="4509262" y="6233922"/>
                    <a:pt x="4509262" y="6233922"/>
                    <a:pt x="4501642" y="6233922"/>
                  </a:cubicBezTo>
                  <a:cubicBezTo>
                    <a:pt x="4486402" y="6233922"/>
                    <a:pt x="4471162" y="6226302"/>
                    <a:pt x="4463542" y="6211062"/>
                  </a:cubicBezTo>
                  <a:close/>
                  <a:moveTo>
                    <a:pt x="1782445" y="6142482"/>
                  </a:moveTo>
                  <a:cubicBezTo>
                    <a:pt x="1759585" y="6134862"/>
                    <a:pt x="1751965" y="6112002"/>
                    <a:pt x="1767205" y="6089142"/>
                  </a:cubicBezTo>
                  <a:cubicBezTo>
                    <a:pt x="1774825" y="6073902"/>
                    <a:pt x="1797685" y="6066282"/>
                    <a:pt x="1812925" y="6073902"/>
                  </a:cubicBezTo>
                  <a:cubicBezTo>
                    <a:pt x="1835785" y="6081522"/>
                    <a:pt x="1843405" y="6104382"/>
                    <a:pt x="1835785" y="6127242"/>
                  </a:cubicBezTo>
                  <a:cubicBezTo>
                    <a:pt x="1828165" y="6134862"/>
                    <a:pt x="1812925" y="6142482"/>
                    <a:pt x="1797685" y="6142482"/>
                  </a:cubicBezTo>
                  <a:cubicBezTo>
                    <a:pt x="1790065" y="6142482"/>
                    <a:pt x="1790065" y="6142482"/>
                    <a:pt x="1782445" y="6142482"/>
                  </a:cubicBezTo>
                  <a:close/>
                  <a:moveTo>
                    <a:pt x="4661535" y="6119622"/>
                  </a:moveTo>
                  <a:cubicBezTo>
                    <a:pt x="4653915" y="6104382"/>
                    <a:pt x="4661535" y="6081522"/>
                    <a:pt x="4676775" y="6073902"/>
                  </a:cubicBezTo>
                  <a:cubicBezTo>
                    <a:pt x="4699635" y="6058662"/>
                    <a:pt x="4722495" y="6066282"/>
                    <a:pt x="4730115" y="6089142"/>
                  </a:cubicBezTo>
                  <a:cubicBezTo>
                    <a:pt x="4737735" y="6104382"/>
                    <a:pt x="4730115" y="6127242"/>
                    <a:pt x="4714875" y="6134862"/>
                  </a:cubicBezTo>
                  <a:cubicBezTo>
                    <a:pt x="4707255" y="6142482"/>
                    <a:pt x="4699635" y="6142482"/>
                    <a:pt x="4692015" y="6142482"/>
                  </a:cubicBezTo>
                  <a:cubicBezTo>
                    <a:pt x="4684395" y="6142482"/>
                    <a:pt x="4669155" y="6134862"/>
                    <a:pt x="4661535" y="6119622"/>
                  </a:cubicBezTo>
                  <a:close/>
                  <a:moveTo>
                    <a:pt x="1592072" y="6035802"/>
                  </a:moveTo>
                  <a:cubicBezTo>
                    <a:pt x="1576832" y="6028182"/>
                    <a:pt x="1569212" y="6005322"/>
                    <a:pt x="1576832" y="5982462"/>
                  </a:cubicBezTo>
                  <a:cubicBezTo>
                    <a:pt x="1592072" y="5967222"/>
                    <a:pt x="1614932" y="5959602"/>
                    <a:pt x="1630172" y="5974842"/>
                  </a:cubicBezTo>
                  <a:cubicBezTo>
                    <a:pt x="1645412" y="5982462"/>
                    <a:pt x="1653032" y="6005322"/>
                    <a:pt x="1645412" y="6020562"/>
                  </a:cubicBezTo>
                  <a:cubicBezTo>
                    <a:pt x="1637792" y="6035802"/>
                    <a:pt x="1622552" y="6043422"/>
                    <a:pt x="1607312" y="6043422"/>
                  </a:cubicBezTo>
                  <a:cubicBezTo>
                    <a:pt x="1607312" y="6043422"/>
                    <a:pt x="1599692" y="6043422"/>
                    <a:pt x="1592072" y="6035802"/>
                  </a:cubicBezTo>
                  <a:close/>
                  <a:moveTo>
                    <a:pt x="4852035" y="6020562"/>
                  </a:moveTo>
                  <a:cubicBezTo>
                    <a:pt x="4836795" y="6005322"/>
                    <a:pt x="4844415" y="5982462"/>
                    <a:pt x="4859655" y="5967222"/>
                  </a:cubicBezTo>
                  <a:cubicBezTo>
                    <a:pt x="4882515" y="5959602"/>
                    <a:pt x="4905375" y="5959602"/>
                    <a:pt x="4912995" y="5982462"/>
                  </a:cubicBezTo>
                  <a:cubicBezTo>
                    <a:pt x="4928235" y="5997702"/>
                    <a:pt x="4920615" y="6020562"/>
                    <a:pt x="4905375" y="6035802"/>
                  </a:cubicBezTo>
                  <a:cubicBezTo>
                    <a:pt x="4897755" y="6035802"/>
                    <a:pt x="4890135" y="6035802"/>
                    <a:pt x="4882515" y="6035802"/>
                  </a:cubicBezTo>
                  <a:cubicBezTo>
                    <a:pt x="4867275" y="6035802"/>
                    <a:pt x="4859655" y="6035802"/>
                    <a:pt x="4852035" y="6020562"/>
                  </a:cubicBezTo>
                  <a:close/>
                  <a:moveTo>
                    <a:pt x="1409319" y="5921502"/>
                  </a:moveTo>
                  <a:cubicBezTo>
                    <a:pt x="1394079" y="5906262"/>
                    <a:pt x="1386459" y="5883402"/>
                    <a:pt x="1401699" y="5868162"/>
                  </a:cubicBezTo>
                  <a:cubicBezTo>
                    <a:pt x="1409319" y="5852922"/>
                    <a:pt x="1432179" y="5845302"/>
                    <a:pt x="1455039" y="5860542"/>
                  </a:cubicBezTo>
                  <a:cubicBezTo>
                    <a:pt x="1470279" y="5868162"/>
                    <a:pt x="1470279" y="5891022"/>
                    <a:pt x="1462659" y="5906262"/>
                  </a:cubicBezTo>
                  <a:cubicBezTo>
                    <a:pt x="1455039" y="5921502"/>
                    <a:pt x="1439799" y="5929122"/>
                    <a:pt x="1432179" y="5929122"/>
                  </a:cubicBezTo>
                  <a:cubicBezTo>
                    <a:pt x="1424559" y="5929122"/>
                    <a:pt x="1416939" y="5921502"/>
                    <a:pt x="1409319" y="5921502"/>
                  </a:cubicBezTo>
                  <a:close/>
                  <a:moveTo>
                    <a:pt x="5034788" y="5906262"/>
                  </a:moveTo>
                  <a:cubicBezTo>
                    <a:pt x="5019548" y="5891022"/>
                    <a:pt x="5027168" y="5868162"/>
                    <a:pt x="5042408" y="5852922"/>
                  </a:cubicBezTo>
                  <a:cubicBezTo>
                    <a:pt x="5057648" y="5845302"/>
                    <a:pt x="5080508" y="5845302"/>
                    <a:pt x="5095748" y="5860542"/>
                  </a:cubicBezTo>
                  <a:cubicBezTo>
                    <a:pt x="5103368" y="5883402"/>
                    <a:pt x="5103368" y="5906262"/>
                    <a:pt x="5080508" y="5913882"/>
                  </a:cubicBezTo>
                  <a:cubicBezTo>
                    <a:pt x="5080508" y="5921502"/>
                    <a:pt x="5072888" y="5921502"/>
                    <a:pt x="5065268" y="5921502"/>
                  </a:cubicBezTo>
                  <a:cubicBezTo>
                    <a:pt x="5050028" y="5921502"/>
                    <a:pt x="5034788" y="5913882"/>
                    <a:pt x="5034788" y="5906262"/>
                  </a:cubicBezTo>
                  <a:close/>
                  <a:moveTo>
                    <a:pt x="1234059" y="5791962"/>
                  </a:moveTo>
                  <a:cubicBezTo>
                    <a:pt x="1218819" y="5776722"/>
                    <a:pt x="1211199" y="5753862"/>
                    <a:pt x="1226439" y="5738622"/>
                  </a:cubicBezTo>
                  <a:cubicBezTo>
                    <a:pt x="1241679" y="5723382"/>
                    <a:pt x="1264539" y="5715762"/>
                    <a:pt x="1279779" y="5731002"/>
                  </a:cubicBezTo>
                  <a:cubicBezTo>
                    <a:pt x="1295019" y="5746242"/>
                    <a:pt x="1302639" y="5769102"/>
                    <a:pt x="1287399" y="5784342"/>
                  </a:cubicBezTo>
                  <a:cubicBezTo>
                    <a:pt x="1279779" y="5791962"/>
                    <a:pt x="1272159" y="5799582"/>
                    <a:pt x="1256919" y="5799582"/>
                  </a:cubicBezTo>
                  <a:cubicBezTo>
                    <a:pt x="1249299" y="5799582"/>
                    <a:pt x="1241679" y="5799582"/>
                    <a:pt x="1234059" y="5791962"/>
                  </a:cubicBezTo>
                  <a:close/>
                  <a:moveTo>
                    <a:pt x="5202301" y="5784342"/>
                  </a:moveTo>
                  <a:cubicBezTo>
                    <a:pt x="5194681" y="5761482"/>
                    <a:pt x="5194681" y="5738622"/>
                    <a:pt x="5209921" y="5731002"/>
                  </a:cubicBezTo>
                  <a:cubicBezTo>
                    <a:pt x="5225161" y="5715762"/>
                    <a:pt x="5248021" y="5715762"/>
                    <a:pt x="5263261" y="5731002"/>
                  </a:cubicBezTo>
                  <a:cubicBezTo>
                    <a:pt x="5278501" y="5753862"/>
                    <a:pt x="5270881" y="5776722"/>
                    <a:pt x="5255641" y="5784342"/>
                  </a:cubicBezTo>
                  <a:cubicBezTo>
                    <a:pt x="5248021" y="5791962"/>
                    <a:pt x="5240401" y="5791962"/>
                    <a:pt x="5232781" y="5791962"/>
                  </a:cubicBezTo>
                  <a:cubicBezTo>
                    <a:pt x="5225161" y="5791962"/>
                    <a:pt x="5209921" y="5791962"/>
                    <a:pt x="5202301" y="5784342"/>
                  </a:cubicBezTo>
                  <a:close/>
                  <a:moveTo>
                    <a:pt x="1066292" y="5647055"/>
                  </a:moveTo>
                  <a:cubicBezTo>
                    <a:pt x="1051052" y="5639435"/>
                    <a:pt x="1051052" y="5608955"/>
                    <a:pt x="1066292" y="5593715"/>
                  </a:cubicBezTo>
                  <a:cubicBezTo>
                    <a:pt x="1081532" y="5578475"/>
                    <a:pt x="1104392" y="5578475"/>
                    <a:pt x="1119632" y="5593715"/>
                  </a:cubicBezTo>
                  <a:cubicBezTo>
                    <a:pt x="1134872" y="5608955"/>
                    <a:pt x="1134872" y="5631815"/>
                    <a:pt x="1119632" y="5647055"/>
                  </a:cubicBezTo>
                  <a:cubicBezTo>
                    <a:pt x="1112012" y="5654675"/>
                    <a:pt x="1104392" y="5662295"/>
                    <a:pt x="1096772" y="5662295"/>
                  </a:cubicBezTo>
                  <a:cubicBezTo>
                    <a:pt x="1081532" y="5662295"/>
                    <a:pt x="1073912" y="5654675"/>
                    <a:pt x="1066292" y="5647055"/>
                  </a:cubicBezTo>
                  <a:close/>
                  <a:moveTo>
                    <a:pt x="5369687" y="5647055"/>
                  </a:moveTo>
                  <a:cubicBezTo>
                    <a:pt x="5354447" y="5631815"/>
                    <a:pt x="5354447" y="5601335"/>
                    <a:pt x="5369687" y="5593715"/>
                  </a:cubicBezTo>
                  <a:cubicBezTo>
                    <a:pt x="5384927" y="5578475"/>
                    <a:pt x="5407787" y="5578475"/>
                    <a:pt x="5423027" y="5593715"/>
                  </a:cubicBezTo>
                  <a:cubicBezTo>
                    <a:pt x="5438267" y="5608955"/>
                    <a:pt x="5438267" y="5631815"/>
                    <a:pt x="5423027" y="5647055"/>
                  </a:cubicBezTo>
                  <a:cubicBezTo>
                    <a:pt x="5415407" y="5654675"/>
                    <a:pt x="5407787" y="5654675"/>
                    <a:pt x="5400167" y="5654675"/>
                  </a:cubicBezTo>
                  <a:cubicBezTo>
                    <a:pt x="5384927" y="5654675"/>
                    <a:pt x="5377307" y="5654675"/>
                    <a:pt x="5369687" y="5647055"/>
                  </a:cubicBezTo>
                  <a:close/>
                  <a:moveTo>
                    <a:pt x="914019" y="5502275"/>
                  </a:moveTo>
                  <a:cubicBezTo>
                    <a:pt x="898779" y="5487035"/>
                    <a:pt x="898779" y="5464175"/>
                    <a:pt x="914019" y="5448935"/>
                  </a:cubicBezTo>
                  <a:cubicBezTo>
                    <a:pt x="929259" y="5433695"/>
                    <a:pt x="952119" y="5433695"/>
                    <a:pt x="967359" y="5448935"/>
                  </a:cubicBezTo>
                  <a:cubicBezTo>
                    <a:pt x="982599" y="5464175"/>
                    <a:pt x="982599" y="5487035"/>
                    <a:pt x="967359" y="5502275"/>
                  </a:cubicBezTo>
                  <a:cubicBezTo>
                    <a:pt x="959739" y="5509895"/>
                    <a:pt x="952119" y="5509895"/>
                    <a:pt x="936879" y="5509895"/>
                  </a:cubicBezTo>
                  <a:cubicBezTo>
                    <a:pt x="929259" y="5509895"/>
                    <a:pt x="921639" y="5509895"/>
                    <a:pt x="914019" y="5502275"/>
                  </a:cubicBezTo>
                  <a:close/>
                  <a:moveTo>
                    <a:pt x="5522087" y="5494655"/>
                  </a:moveTo>
                  <a:cubicBezTo>
                    <a:pt x="5506847" y="5479415"/>
                    <a:pt x="5506847" y="5456555"/>
                    <a:pt x="5522087" y="5441315"/>
                  </a:cubicBezTo>
                  <a:cubicBezTo>
                    <a:pt x="5537327" y="5426075"/>
                    <a:pt x="5560187" y="5426075"/>
                    <a:pt x="5575427" y="5441315"/>
                  </a:cubicBezTo>
                  <a:cubicBezTo>
                    <a:pt x="5590667" y="5456555"/>
                    <a:pt x="5590667" y="5479415"/>
                    <a:pt x="5575427" y="5494655"/>
                  </a:cubicBezTo>
                  <a:cubicBezTo>
                    <a:pt x="5567807" y="5502275"/>
                    <a:pt x="5560187" y="5509895"/>
                    <a:pt x="5552567" y="5509895"/>
                  </a:cubicBezTo>
                  <a:cubicBezTo>
                    <a:pt x="5544947" y="5509895"/>
                    <a:pt x="5529707" y="5502275"/>
                    <a:pt x="5522087" y="5494655"/>
                  </a:cubicBezTo>
                  <a:close/>
                  <a:moveTo>
                    <a:pt x="769366" y="5342255"/>
                  </a:moveTo>
                  <a:cubicBezTo>
                    <a:pt x="754126" y="5319395"/>
                    <a:pt x="754126" y="5296535"/>
                    <a:pt x="769366" y="5288915"/>
                  </a:cubicBezTo>
                  <a:cubicBezTo>
                    <a:pt x="784606" y="5273675"/>
                    <a:pt x="815086" y="5273675"/>
                    <a:pt x="822706" y="5288915"/>
                  </a:cubicBezTo>
                  <a:cubicBezTo>
                    <a:pt x="837946" y="5304155"/>
                    <a:pt x="837946" y="5327015"/>
                    <a:pt x="822706" y="5342255"/>
                  </a:cubicBezTo>
                  <a:cubicBezTo>
                    <a:pt x="815086" y="5349875"/>
                    <a:pt x="807466" y="5349875"/>
                    <a:pt x="799846" y="5349875"/>
                  </a:cubicBezTo>
                  <a:cubicBezTo>
                    <a:pt x="784606" y="5349875"/>
                    <a:pt x="776986" y="5349875"/>
                    <a:pt x="769366" y="5342255"/>
                  </a:cubicBezTo>
                  <a:close/>
                  <a:moveTo>
                    <a:pt x="5666867" y="5342255"/>
                  </a:moveTo>
                  <a:cubicBezTo>
                    <a:pt x="5651627" y="5327015"/>
                    <a:pt x="5651627" y="5304155"/>
                    <a:pt x="5666867" y="5288915"/>
                  </a:cubicBezTo>
                  <a:cubicBezTo>
                    <a:pt x="5682107" y="5266055"/>
                    <a:pt x="5704967" y="5266055"/>
                    <a:pt x="5720207" y="5281295"/>
                  </a:cubicBezTo>
                  <a:cubicBezTo>
                    <a:pt x="5735447" y="5296535"/>
                    <a:pt x="5735447" y="5319395"/>
                    <a:pt x="5720207" y="5334635"/>
                  </a:cubicBezTo>
                  <a:cubicBezTo>
                    <a:pt x="5712587" y="5342255"/>
                    <a:pt x="5704967" y="5349875"/>
                    <a:pt x="5697347" y="5349875"/>
                  </a:cubicBezTo>
                  <a:cubicBezTo>
                    <a:pt x="5682107" y="5349875"/>
                    <a:pt x="5674487" y="5342255"/>
                    <a:pt x="5666867" y="5342255"/>
                  </a:cubicBezTo>
                  <a:close/>
                  <a:moveTo>
                    <a:pt x="632206" y="5166995"/>
                  </a:moveTo>
                  <a:cubicBezTo>
                    <a:pt x="616966" y="5151755"/>
                    <a:pt x="624586" y="5128895"/>
                    <a:pt x="639826" y="5113655"/>
                  </a:cubicBezTo>
                  <a:cubicBezTo>
                    <a:pt x="655066" y="5106035"/>
                    <a:pt x="685546" y="5106035"/>
                    <a:pt x="693166" y="5121275"/>
                  </a:cubicBezTo>
                  <a:cubicBezTo>
                    <a:pt x="708406" y="5144135"/>
                    <a:pt x="700786" y="5166995"/>
                    <a:pt x="685546" y="5174615"/>
                  </a:cubicBezTo>
                  <a:cubicBezTo>
                    <a:pt x="677926" y="5182235"/>
                    <a:pt x="670306" y="5182235"/>
                    <a:pt x="662686" y="5182235"/>
                  </a:cubicBezTo>
                  <a:cubicBezTo>
                    <a:pt x="655066" y="5182235"/>
                    <a:pt x="639826" y="5182235"/>
                    <a:pt x="632206" y="5166995"/>
                  </a:cubicBezTo>
                  <a:close/>
                  <a:moveTo>
                    <a:pt x="5803900" y="5174615"/>
                  </a:moveTo>
                  <a:cubicBezTo>
                    <a:pt x="5788660" y="5159375"/>
                    <a:pt x="5781040" y="5136515"/>
                    <a:pt x="5796280" y="5121275"/>
                  </a:cubicBezTo>
                  <a:cubicBezTo>
                    <a:pt x="5811520" y="5106035"/>
                    <a:pt x="5834380" y="5098415"/>
                    <a:pt x="5849620" y="5113655"/>
                  </a:cubicBezTo>
                  <a:cubicBezTo>
                    <a:pt x="5864860" y="5121275"/>
                    <a:pt x="5872480" y="5144135"/>
                    <a:pt x="5857240" y="5166995"/>
                  </a:cubicBezTo>
                  <a:cubicBezTo>
                    <a:pt x="5849620" y="5174615"/>
                    <a:pt x="5842000" y="5182235"/>
                    <a:pt x="5826760" y="5182235"/>
                  </a:cubicBezTo>
                  <a:cubicBezTo>
                    <a:pt x="5819140" y="5182235"/>
                    <a:pt x="5811520" y="5174615"/>
                    <a:pt x="5803900" y="5174615"/>
                  </a:cubicBezTo>
                  <a:close/>
                  <a:moveTo>
                    <a:pt x="510286" y="4991608"/>
                  </a:moveTo>
                  <a:cubicBezTo>
                    <a:pt x="495046" y="4976368"/>
                    <a:pt x="502666" y="4945888"/>
                    <a:pt x="517906" y="4938268"/>
                  </a:cubicBezTo>
                  <a:cubicBezTo>
                    <a:pt x="540766" y="4923028"/>
                    <a:pt x="563626" y="4930648"/>
                    <a:pt x="571246" y="4945888"/>
                  </a:cubicBezTo>
                  <a:cubicBezTo>
                    <a:pt x="586486" y="4968748"/>
                    <a:pt x="578866" y="4991608"/>
                    <a:pt x="563626" y="4999228"/>
                  </a:cubicBezTo>
                  <a:cubicBezTo>
                    <a:pt x="556006" y="5006848"/>
                    <a:pt x="548386" y="5006848"/>
                    <a:pt x="540766" y="5006848"/>
                  </a:cubicBezTo>
                  <a:cubicBezTo>
                    <a:pt x="533146" y="5006848"/>
                    <a:pt x="517906" y="4999228"/>
                    <a:pt x="510286" y="4991608"/>
                  </a:cubicBezTo>
                  <a:close/>
                  <a:moveTo>
                    <a:pt x="5925693" y="4999228"/>
                  </a:moveTo>
                  <a:cubicBezTo>
                    <a:pt x="5910453" y="4983988"/>
                    <a:pt x="5902833" y="4961128"/>
                    <a:pt x="5918073" y="4945888"/>
                  </a:cubicBezTo>
                  <a:cubicBezTo>
                    <a:pt x="5925693" y="4923028"/>
                    <a:pt x="5948553" y="4923028"/>
                    <a:pt x="5971413" y="4930648"/>
                  </a:cubicBezTo>
                  <a:cubicBezTo>
                    <a:pt x="5986653" y="4945888"/>
                    <a:pt x="5994273" y="4968748"/>
                    <a:pt x="5979033" y="4983988"/>
                  </a:cubicBezTo>
                  <a:cubicBezTo>
                    <a:pt x="5971413" y="4999228"/>
                    <a:pt x="5963793" y="5006848"/>
                    <a:pt x="5948553" y="5006848"/>
                  </a:cubicBezTo>
                  <a:cubicBezTo>
                    <a:pt x="5940933" y="5006848"/>
                    <a:pt x="5933313" y="4999228"/>
                    <a:pt x="5925693" y="4999228"/>
                  </a:cubicBezTo>
                  <a:close/>
                  <a:moveTo>
                    <a:pt x="396113" y="4801108"/>
                  </a:moveTo>
                  <a:cubicBezTo>
                    <a:pt x="388493" y="4785868"/>
                    <a:pt x="396113" y="4763008"/>
                    <a:pt x="411353" y="4755388"/>
                  </a:cubicBezTo>
                  <a:cubicBezTo>
                    <a:pt x="434213" y="4740148"/>
                    <a:pt x="457073" y="4747768"/>
                    <a:pt x="464693" y="4770628"/>
                  </a:cubicBezTo>
                  <a:cubicBezTo>
                    <a:pt x="479933" y="4785868"/>
                    <a:pt x="472313" y="4808728"/>
                    <a:pt x="449453" y="4816348"/>
                  </a:cubicBezTo>
                  <a:cubicBezTo>
                    <a:pt x="441833" y="4823968"/>
                    <a:pt x="441833" y="4823968"/>
                    <a:pt x="434213" y="4823968"/>
                  </a:cubicBezTo>
                  <a:cubicBezTo>
                    <a:pt x="418973" y="4823968"/>
                    <a:pt x="403733" y="4816348"/>
                    <a:pt x="396113" y="4801108"/>
                  </a:cubicBezTo>
                  <a:close/>
                  <a:moveTo>
                    <a:pt x="6039993" y="4816348"/>
                  </a:moveTo>
                  <a:cubicBezTo>
                    <a:pt x="6017133" y="4801108"/>
                    <a:pt x="6017133" y="4778248"/>
                    <a:pt x="6024753" y="4763008"/>
                  </a:cubicBezTo>
                  <a:cubicBezTo>
                    <a:pt x="6032373" y="4740148"/>
                    <a:pt x="6055233" y="4740148"/>
                    <a:pt x="6078093" y="4747768"/>
                  </a:cubicBezTo>
                  <a:cubicBezTo>
                    <a:pt x="6093333" y="4755388"/>
                    <a:pt x="6100953" y="4778248"/>
                    <a:pt x="6093333" y="4801108"/>
                  </a:cubicBezTo>
                  <a:cubicBezTo>
                    <a:pt x="6085713" y="4808728"/>
                    <a:pt x="6070473" y="4816348"/>
                    <a:pt x="6055233" y="4816348"/>
                  </a:cubicBezTo>
                  <a:cubicBezTo>
                    <a:pt x="6047613" y="4816348"/>
                    <a:pt x="6047613" y="4816348"/>
                    <a:pt x="6039993" y="4816348"/>
                  </a:cubicBezTo>
                  <a:close/>
                  <a:moveTo>
                    <a:pt x="304673" y="4610608"/>
                  </a:moveTo>
                  <a:cubicBezTo>
                    <a:pt x="289433" y="4595368"/>
                    <a:pt x="297053" y="4572508"/>
                    <a:pt x="319913" y="4557268"/>
                  </a:cubicBezTo>
                  <a:cubicBezTo>
                    <a:pt x="342773" y="4549648"/>
                    <a:pt x="358013" y="4557268"/>
                    <a:pt x="373253" y="4580128"/>
                  </a:cubicBezTo>
                  <a:cubicBezTo>
                    <a:pt x="380873" y="4595368"/>
                    <a:pt x="373253" y="4618228"/>
                    <a:pt x="350393" y="4625848"/>
                  </a:cubicBezTo>
                  <a:cubicBezTo>
                    <a:pt x="350393" y="4633468"/>
                    <a:pt x="342773" y="4633468"/>
                    <a:pt x="335153" y="4633468"/>
                  </a:cubicBezTo>
                  <a:cubicBezTo>
                    <a:pt x="319913" y="4633468"/>
                    <a:pt x="304673" y="4625848"/>
                    <a:pt x="304673" y="4610608"/>
                  </a:cubicBezTo>
                  <a:close/>
                  <a:moveTo>
                    <a:pt x="6139053" y="4625848"/>
                  </a:moveTo>
                  <a:cubicBezTo>
                    <a:pt x="6116193" y="4618228"/>
                    <a:pt x="6108573" y="4595368"/>
                    <a:pt x="6116193" y="4572508"/>
                  </a:cubicBezTo>
                  <a:cubicBezTo>
                    <a:pt x="6131433" y="4557268"/>
                    <a:pt x="6154293" y="4542028"/>
                    <a:pt x="6169533" y="4557268"/>
                  </a:cubicBezTo>
                  <a:cubicBezTo>
                    <a:pt x="6192393" y="4564888"/>
                    <a:pt x="6200013" y="4587748"/>
                    <a:pt x="6192393" y="4602988"/>
                  </a:cubicBezTo>
                  <a:cubicBezTo>
                    <a:pt x="6184773" y="4618228"/>
                    <a:pt x="6169533" y="4625848"/>
                    <a:pt x="6154293" y="4625848"/>
                  </a:cubicBezTo>
                  <a:cubicBezTo>
                    <a:pt x="6146673" y="4625848"/>
                    <a:pt x="6146673" y="4625848"/>
                    <a:pt x="6139053" y="4625848"/>
                  </a:cubicBezTo>
                  <a:close/>
                  <a:moveTo>
                    <a:pt x="213233" y="4412488"/>
                  </a:moveTo>
                  <a:cubicBezTo>
                    <a:pt x="205613" y="4389628"/>
                    <a:pt x="220853" y="4366768"/>
                    <a:pt x="236093" y="4359148"/>
                  </a:cubicBezTo>
                  <a:cubicBezTo>
                    <a:pt x="258953" y="4351528"/>
                    <a:pt x="281813" y="4366768"/>
                    <a:pt x="289433" y="4382008"/>
                  </a:cubicBezTo>
                  <a:cubicBezTo>
                    <a:pt x="297053" y="4404868"/>
                    <a:pt x="281813" y="4427728"/>
                    <a:pt x="266573" y="4435348"/>
                  </a:cubicBezTo>
                  <a:cubicBezTo>
                    <a:pt x="258953" y="4435348"/>
                    <a:pt x="258953" y="4435348"/>
                    <a:pt x="251333" y="4435348"/>
                  </a:cubicBezTo>
                  <a:cubicBezTo>
                    <a:pt x="236093" y="4435348"/>
                    <a:pt x="220853" y="4427728"/>
                    <a:pt x="213233" y="4412488"/>
                  </a:cubicBezTo>
                  <a:close/>
                  <a:moveTo>
                    <a:pt x="6222746" y="4427728"/>
                  </a:moveTo>
                  <a:cubicBezTo>
                    <a:pt x="6207506" y="4420108"/>
                    <a:pt x="6192266" y="4397248"/>
                    <a:pt x="6199886" y="4374388"/>
                  </a:cubicBezTo>
                  <a:cubicBezTo>
                    <a:pt x="6207506" y="4359148"/>
                    <a:pt x="6230366" y="4351528"/>
                    <a:pt x="6253226" y="4359148"/>
                  </a:cubicBezTo>
                  <a:cubicBezTo>
                    <a:pt x="6268466" y="4366768"/>
                    <a:pt x="6283706" y="4382008"/>
                    <a:pt x="6276086" y="4404868"/>
                  </a:cubicBezTo>
                  <a:cubicBezTo>
                    <a:pt x="6268466" y="4420108"/>
                    <a:pt x="6253226" y="4427728"/>
                    <a:pt x="6237986" y="4427728"/>
                  </a:cubicBezTo>
                  <a:cubicBezTo>
                    <a:pt x="6230366" y="4427728"/>
                    <a:pt x="6230366" y="4427728"/>
                    <a:pt x="6222746" y="4427728"/>
                  </a:cubicBezTo>
                  <a:close/>
                  <a:moveTo>
                    <a:pt x="144653" y="4206748"/>
                  </a:moveTo>
                  <a:cubicBezTo>
                    <a:pt x="137033" y="4183888"/>
                    <a:pt x="152273" y="4168648"/>
                    <a:pt x="167513" y="4161028"/>
                  </a:cubicBezTo>
                  <a:cubicBezTo>
                    <a:pt x="190373" y="4153408"/>
                    <a:pt x="213233" y="4161028"/>
                    <a:pt x="220853" y="4183888"/>
                  </a:cubicBezTo>
                  <a:cubicBezTo>
                    <a:pt x="220853" y="4206748"/>
                    <a:pt x="213233" y="4229608"/>
                    <a:pt x="190373" y="4229608"/>
                  </a:cubicBezTo>
                  <a:cubicBezTo>
                    <a:pt x="190373" y="4237228"/>
                    <a:pt x="182753" y="4237228"/>
                    <a:pt x="182753" y="4237228"/>
                  </a:cubicBezTo>
                  <a:cubicBezTo>
                    <a:pt x="167513" y="4237228"/>
                    <a:pt x="152273" y="4221988"/>
                    <a:pt x="144653" y="4206748"/>
                  </a:cubicBezTo>
                  <a:close/>
                  <a:moveTo>
                    <a:pt x="6298819" y="4221988"/>
                  </a:moveTo>
                  <a:cubicBezTo>
                    <a:pt x="6275959" y="4221988"/>
                    <a:pt x="6268339" y="4199128"/>
                    <a:pt x="6268339" y="4176268"/>
                  </a:cubicBezTo>
                  <a:cubicBezTo>
                    <a:pt x="6275959" y="4161028"/>
                    <a:pt x="6298819" y="4145788"/>
                    <a:pt x="6321679" y="4153408"/>
                  </a:cubicBezTo>
                  <a:cubicBezTo>
                    <a:pt x="6336919" y="4161028"/>
                    <a:pt x="6352159" y="4176268"/>
                    <a:pt x="6344539" y="4199128"/>
                  </a:cubicBezTo>
                  <a:cubicBezTo>
                    <a:pt x="6336919" y="4214368"/>
                    <a:pt x="6321679" y="4229608"/>
                    <a:pt x="6306439" y="4229608"/>
                  </a:cubicBezTo>
                  <a:cubicBezTo>
                    <a:pt x="6306439" y="4229608"/>
                    <a:pt x="6298819" y="4229608"/>
                    <a:pt x="6298819" y="4221988"/>
                  </a:cubicBezTo>
                  <a:close/>
                  <a:moveTo>
                    <a:pt x="91440" y="4000881"/>
                  </a:moveTo>
                  <a:cubicBezTo>
                    <a:pt x="83820" y="3978021"/>
                    <a:pt x="99060" y="3955161"/>
                    <a:pt x="114300" y="3955161"/>
                  </a:cubicBezTo>
                  <a:cubicBezTo>
                    <a:pt x="137160" y="3947541"/>
                    <a:pt x="160020" y="3962781"/>
                    <a:pt x="160020" y="3978021"/>
                  </a:cubicBezTo>
                  <a:cubicBezTo>
                    <a:pt x="167640" y="4000881"/>
                    <a:pt x="152400" y="4023741"/>
                    <a:pt x="137160" y="4023741"/>
                  </a:cubicBezTo>
                  <a:cubicBezTo>
                    <a:pt x="129540" y="4023741"/>
                    <a:pt x="129540" y="4023741"/>
                    <a:pt x="121920" y="4023741"/>
                  </a:cubicBezTo>
                  <a:cubicBezTo>
                    <a:pt x="106680" y="4023741"/>
                    <a:pt x="91440" y="4016121"/>
                    <a:pt x="91440" y="4000881"/>
                  </a:cubicBezTo>
                  <a:close/>
                  <a:moveTo>
                    <a:pt x="6352286" y="4016121"/>
                  </a:moveTo>
                  <a:cubicBezTo>
                    <a:pt x="6337046" y="4016121"/>
                    <a:pt x="6321806" y="3993261"/>
                    <a:pt x="6329426" y="3970401"/>
                  </a:cubicBezTo>
                  <a:cubicBezTo>
                    <a:pt x="6329426" y="3955161"/>
                    <a:pt x="6352286" y="3939921"/>
                    <a:pt x="6375146" y="3947541"/>
                  </a:cubicBezTo>
                  <a:cubicBezTo>
                    <a:pt x="6390386" y="3947541"/>
                    <a:pt x="6405626" y="3970401"/>
                    <a:pt x="6398006" y="3993261"/>
                  </a:cubicBezTo>
                  <a:cubicBezTo>
                    <a:pt x="6398006" y="4008501"/>
                    <a:pt x="6382766" y="4023741"/>
                    <a:pt x="6367526" y="4023741"/>
                  </a:cubicBezTo>
                  <a:cubicBezTo>
                    <a:pt x="6359906" y="4023741"/>
                    <a:pt x="6359906" y="4016121"/>
                    <a:pt x="6352286" y="4016121"/>
                  </a:cubicBezTo>
                  <a:close/>
                  <a:moveTo>
                    <a:pt x="45720" y="3787521"/>
                  </a:moveTo>
                  <a:cubicBezTo>
                    <a:pt x="38100" y="3764661"/>
                    <a:pt x="53340" y="3741801"/>
                    <a:pt x="76200" y="3741801"/>
                  </a:cubicBezTo>
                  <a:cubicBezTo>
                    <a:pt x="99060" y="3741801"/>
                    <a:pt x="114300" y="3749421"/>
                    <a:pt x="121920" y="3772281"/>
                  </a:cubicBezTo>
                  <a:cubicBezTo>
                    <a:pt x="121920" y="3795141"/>
                    <a:pt x="106680" y="3810381"/>
                    <a:pt x="91440" y="3818001"/>
                  </a:cubicBezTo>
                  <a:cubicBezTo>
                    <a:pt x="83820" y="3818001"/>
                    <a:pt x="83820" y="3818001"/>
                    <a:pt x="83820" y="3818001"/>
                  </a:cubicBezTo>
                  <a:cubicBezTo>
                    <a:pt x="60960" y="3818001"/>
                    <a:pt x="45720" y="3802761"/>
                    <a:pt x="45720" y="3787521"/>
                  </a:cubicBezTo>
                  <a:close/>
                  <a:moveTo>
                    <a:pt x="6398006" y="3810381"/>
                  </a:moveTo>
                  <a:cubicBezTo>
                    <a:pt x="6382766" y="3802761"/>
                    <a:pt x="6367526" y="3787521"/>
                    <a:pt x="6367526" y="3764661"/>
                  </a:cubicBezTo>
                  <a:cubicBezTo>
                    <a:pt x="6375146" y="3741801"/>
                    <a:pt x="6390386" y="3734181"/>
                    <a:pt x="6413246" y="3734181"/>
                  </a:cubicBezTo>
                  <a:cubicBezTo>
                    <a:pt x="6436106" y="3734181"/>
                    <a:pt x="6443726" y="3757041"/>
                    <a:pt x="6443726" y="3779901"/>
                  </a:cubicBezTo>
                  <a:cubicBezTo>
                    <a:pt x="6443726" y="3795141"/>
                    <a:pt x="6428486" y="3810381"/>
                    <a:pt x="6405626" y="3810381"/>
                  </a:cubicBezTo>
                  <a:cubicBezTo>
                    <a:pt x="6405626" y="3810381"/>
                    <a:pt x="6405626" y="3810381"/>
                    <a:pt x="6398006" y="3810381"/>
                  </a:cubicBezTo>
                  <a:close/>
                  <a:moveTo>
                    <a:pt x="15240" y="3574161"/>
                  </a:moveTo>
                  <a:cubicBezTo>
                    <a:pt x="15240" y="3551301"/>
                    <a:pt x="30480" y="3528441"/>
                    <a:pt x="53340" y="3528441"/>
                  </a:cubicBezTo>
                  <a:cubicBezTo>
                    <a:pt x="68580" y="3528441"/>
                    <a:pt x="91440" y="3543681"/>
                    <a:pt x="91440" y="3566541"/>
                  </a:cubicBezTo>
                  <a:cubicBezTo>
                    <a:pt x="91440" y="3581781"/>
                    <a:pt x="76200" y="3604641"/>
                    <a:pt x="60960" y="3604641"/>
                  </a:cubicBezTo>
                  <a:cubicBezTo>
                    <a:pt x="53340" y="3604641"/>
                    <a:pt x="53340" y="3604641"/>
                    <a:pt x="53340" y="3604641"/>
                  </a:cubicBezTo>
                  <a:cubicBezTo>
                    <a:pt x="38100" y="3604641"/>
                    <a:pt x="15240" y="3589401"/>
                    <a:pt x="15240" y="3574161"/>
                  </a:cubicBezTo>
                  <a:close/>
                  <a:moveTo>
                    <a:pt x="6428486" y="3597021"/>
                  </a:moveTo>
                  <a:cubicBezTo>
                    <a:pt x="6413246" y="3597021"/>
                    <a:pt x="6398006" y="3574161"/>
                    <a:pt x="6398006" y="3558921"/>
                  </a:cubicBezTo>
                  <a:cubicBezTo>
                    <a:pt x="6398006" y="3536061"/>
                    <a:pt x="6420866" y="3520821"/>
                    <a:pt x="6436106" y="3520821"/>
                  </a:cubicBezTo>
                  <a:cubicBezTo>
                    <a:pt x="6458966" y="3520821"/>
                    <a:pt x="6474206" y="3543681"/>
                    <a:pt x="6474206" y="3566541"/>
                  </a:cubicBezTo>
                  <a:cubicBezTo>
                    <a:pt x="6474206" y="3581781"/>
                    <a:pt x="6451346" y="3597021"/>
                    <a:pt x="6436106" y="3597021"/>
                  </a:cubicBezTo>
                  <a:cubicBezTo>
                    <a:pt x="6436106" y="3597021"/>
                    <a:pt x="6428486" y="3597021"/>
                    <a:pt x="6428486" y="3597021"/>
                  </a:cubicBezTo>
                  <a:close/>
                  <a:moveTo>
                    <a:pt x="0" y="3353181"/>
                  </a:moveTo>
                  <a:cubicBezTo>
                    <a:pt x="0" y="3330321"/>
                    <a:pt x="15240" y="3315081"/>
                    <a:pt x="38100" y="3315081"/>
                  </a:cubicBezTo>
                  <a:cubicBezTo>
                    <a:pt x="60960" y="3315081"/>
                    <a:pt x="76200" y="3330321"/>
                    <a:pt x="76200" y="3353181"/>
                  </a:cubicBezTo>
                  <a:cubicBezTo>
                    <a:pt x="76200" y="3376041"/>
                    <a:pt x="60960" y="3391281"/>
                    <a:pt x="38100" y="3391281"/>
                  </a:cubicBezTo>
                  <a:cubicBezTo>
                    <a:pt x="15240" y="3391281"/>
                    <a:pt x="0" y="3376041"/>
                    <a:pt x="0" y="3353181"/>
                  </a:cubicBezTo>
                  <a:close/>
                  <a:moveTo>
                    <a:pt x="6443599" y="3383661"/>
                  </a:moveTo>
                  <a:cubicBezTo>
                    <a:pt x="6428359" y="3383661"/>
                    <a:pt x="6413119" y="3368421"/>
                    <a:pt x="6413119" y="3345561"/>
                  </a:cubicBezTo>
                  <a:cubicBezTo>
                    <a:pt x="6413119" y="3322701"/>
                    <a:pt x="6428359" y="3307461"/>
                    <a:pt x="6451219" y="3307461"/>
                  </a:cubicBezTo>
                  <a:cubicBezTo>
                    <a:pt x="6474079" y="3307461"/>
                    <a:pt x="6489319" y="3322701"/>
                    <a:pt x="6489319" y="3345561"/>
                  </a:cubicBezTo>
                  <a:cubicBezTo>
                    <a:pt x="6489319" y="3368421"/>
                    <a:pt x="6466459" y="3383661"/>
                    <a:pt x="6451219" y="3383661"/>
                  </a:cubicBezTo>
                  <a:cubicBezTo>
                    <a:pt x="6451219" y="3383661"/>
                    <a:pt x="6443599" y="3383661"/>
                    <a:pt x="6443599" y="3383661"/>
                  </a:cubicBezTo>
                  <a:close/>
                  <a:moveTo>
                    <a:pt x="38100" y="3177921"/>
                  </a:moveTo>
                  <a:cubicBezTo>
                    <a:pt x="15240" y="3177921"/>
                    <a:pt x="0" y="3155061"/>
                    <a:pt x="0" y="3139821"/>
                  </a:cubicBezTo>
                  <a:cubicBezTo>
                    <a:pt x="0" y="3116961"/>
                    <a:pt x="22860" y="3101721"/>
                    <a:pt x="38100" y="3101721"/>
                  </a:cubicBezTo>
                  <a:cubicBezTo>
                    <a:pt x="60960" y="3101721"/>
                    <a:pt x="76200" y="3116961"/>
                    <a:pt x="76200" y="3139821"/>
                  </a:cubicBezTo>
                  <a:cubicBezTo>
                    <a:pt x="76200" y="3162681"/>
                    <a:pt x="60960" y="3177921"/>
                    <a:pt x="38100" y="3177921"/>
                  </a:cubicBezTo>
                  <a:close/>
                  <a:moveTo>
                    <a:pt x="6413246" y="3132201"/>
                  </a:moveTo>
                  <a:cubicBezTo>
                    <a:pt x="6405626" y="3109341"/>
                    <a:pt x="6428486" y="3094101"/>
                    <a:pt x="6443726" y="3094101"/>
                  </a:cubicBezTo>
                  <a:cubicBezTo>
                    <a:pt x="6466586" y="3094101"/>
                    <a:pt x="6481826" y="3109341"/>
                    <a:pt x="6489446" y="3132201"/>
                  </a:cubicBezTo>
                  <a:cubicBezTo>
                    <a:pt x="6489446" y="3147441"/>
                    <a:pt x="6466586" y="3170301"/>
                    <a:pt x="6451346" y="3170301"/>
                  </a:cubicBezTo>
                  <a:cubicBezTo>
                    <a:pt x="6428486" y="3170301"/>
                    <a:pt x="6413246" y="3155061"/>
                    <a:pt x="6413246" y="3132201"/>
                  </a:cubicBezTo>
                  <a:close/>
                  <a:moveTo>
                    <a:pt x="53340" y="2964561"/>
                  </a:moveTo>
                  <a:cubicBezTo>
                    <a:pt x="30480" y="2964561"/>
                    <a:pt x="15240" y="2941701"/>
                    <a:pt x="15240" y="2918841"/>
                  </a:cubicBezTo>
                  <a:cubicBezTo>
                    <a:pt x="15240" y="2903601"/>
                    <a:pt x="38100" y="2888361"/>
                    <a:pt x="53340" y="2888361"/>
                  </a:cubicBezTo>
                  <a:cubicBezTo>
                    <a:pt x="76200" y="2888361"/>
                    <a:pt x="91440" y="2911221"/>
                    <a:pt x="91440" y="2926461"/>
                  </a:cubicBezTo>
                  <a:cubicBezTo>
                    <a:pt x="91440" y="2949321"/>
                    <a:pt x="76200" y="2964561"/>
                    <a:pt x="53340" y="2964561"/>
                  </a:cubicBezTo>
                  <a:close/>
                  <a:moveTo>
                    <a:pt x="6398006" y="2918841"/>
                  </a:moveTo>
                  <a:cubicBezTo>
                    <a:pt x="6390386" y="2903601"/>
                    <a:pt x="6405626" y="2880741"/>
                    <a:pt x="6428486" y="2880741"/>
                  </a:cubicBezTo>
                  <a:cubicBezTo>
                    <a:pt x="6451346" y="2880741"/>
                    <a:pt x="6466586" y="2895981"/>
                    <a:pt x="6474206" y="2911221"/>
                  </a:cubicBezTo>
                  <a:cubicBezTo>
                    <a:pt x="6474206" y="2934081"/>
                    <a:pt x="6458966" y="2956941"/>
                    <a:pt x="6436106" y="2956941"/>
                  </a:cubicBezTo>
                  <a:cubicBezTo>
                    <a:pt x="6413246" y="2956941"/>
                    <a:pt x="6398006" y="2941701"/>
                    <a:pt x="6398006" y="2918841"/>
                  </a:cubicBezTo>
                  <a:close/>
                  <a:moveTo>
                    <a:pt x="76200" y="2751074"/>
                  </a:moveTo>
                  <a:cubicBezTo>
                    <a:pt x="53340" y="2743454"/>
                    <a:pt x="38100" y="2728214"/>
                    <a:pt x="45720" y="2705354"/>
                  </a:cubicBezTo>
                  <a:cubicBezTo>
                    <a:pt x="45720" y="2682494"/>
                    <a:pt x="68580" y="2674874"/>
                    <a:pt x="91440" y="2674874"/>
                  </a:cubicBezTo>
                  <a:cubicBezTo>
                    <a:pt x="106680" y="2674874"/>
                    <a:pt x="121920" y="2697734"/>
                    <a:pt x="121920" y="2720594"/>
                  </a:cubicBezTo>
                  <a:cubicBezTo>
                    <a:pt x="114300" y="2735834"/>
                    <a:pt x="99060" y="2751074"/>
                    <a:pt x="83820" y="2751074"/>
                  </a:cubicBezTo>
                  <a:cubicBezTo>
                    <a:pt x="76200" y="2751074"/>
                    <a:pt x="76200" y="2751074"/>
                    <a:pt x="76200" y="2751074"/>
                  </a:cubicBezTo>
                  <a:close/>
                  <a:moveTo>
                    <a:pt x="6367526" y="2712974"/>
                  </a:moveTo>
                  <a:cubicBezTo>
                    <a:pt x="6359906" y="2690114"/>
                    <a:pt x="6375146" y="2674874"/>
                    <a:pt x="6398006" y="2667254"/>
                  </a:cubicBezTo>
                  <a:cubicBezTo>
                    <a:pt x="6420866" y="2667254"/>
                    <a:pt x="6436106" y="2674874"/>
                    <a:pt x="6443726" y="2697734"/>
                  </a:cubicBezTo>
                  <a:cubicBezTo>
                    <a:pt x="6443726" y="2720594"/>
                    <a:pt x="6428486" y="2735834"/>
                    <a:pt x="6413246" y="2743454"/>
                  </a:cubicBezTo>
                  <a:cubicBezTo>
                    <a:pt x="6405626" y="2743454"/>
                    <a:pt x="6405626" y="2743454"/>
                    <a:pt x="6405626" y="2743454"/>
                  </a:cubicBezTo>
                  <a:cubicBezTo>
                    <a:pt x="6382766" y="2743454"/>
                    <a:pt x="6367526" y="2728214"/>
                    <a:pt x="6367526" y="2712974"/>
                  </a:cubicBezTo>
                  <a:close/>
                  <a:moveTo>
                    <a:pt x="114300" y="2537714"/>
                  </a:moveTo>
                  <a:cubicBezTo>
                    <a:pt x="91440" y="2537714"/>
                    <a:pt x="83820" y="2514854"/>
                    <a:pt x="83820" y="2491994"/>
                  </a:cubicBezTo>
                  <a:cubicBezTo>
                    <a:pt x="91440" y="2476754"/>
                    <a:pt x="114300" y="2461514"/>
                    <a:pt x="129540" y="2469134"/>
                  </a:cubicBezTo>
                  <a:cubicBezTo>
                    <a:pt x="152400" y="2469134"/>
                    <a:pt x="167640" y="2491994"/>
                    <a:pt x="160020" y="2514854"/>
                  </a:cubicBezTo>
                  <a:cubicBezTo>
                    <a:pt x="160020" y="2530094"/>
                    <a:pt x="144780" y="2537714"/>
                    <a:pt x="121920" y="2537714"/>
                  </a:cubicBezTo>
                  <a:cubicBezTo>
                    <a:pt x="121920" y="2537714"/>
                    <a:pt x="121920" y="2537714"/>
                    <a:pt x="114300" y="2537714"/>
                  </a:cubicBezTo>
                  <a:close/>
                  <a:moveTo>
                    <a:pt x="6321806" y="2507234"/>
                  </a:moveTo>
                  <a:cubicBezTo>
                    <a:pt x="6321806" y="2484374"/>
                    <a:pt x="6329426" y="2461514"/>
                    <a:pt x="6352286" y="2461514"/>
                  </a:cubicBezTo>
                  <a:cubicBezTo>
                    <a:pt x="6375146" y="2453894"/>
                    <a:pt x="6390386" y="2469134"/>
                    <a:pt x="6398006" y="2484374"/>
                  </a:cubicBezTo>
                  <a:cubicBezTo>
                    <a:pt x="6405626" y="2507234"/>
                    <a:pt x="6390386" y="2530094"/>
                    <a:pt x="6367526" y="2530094"/>
                  </a:cubicBezTo>
                  <a:cubicBezTo>
                    <a:pt x="6367526" y="2530094"/>
                    <a:pt x="6367526" y="2530094"/>
                    <a:pt x="6359906" y="2530094"/>
                  </a:cubicBezTo>
                  <a:cubicBezTo>
                    <a:pt x="6344666" y="2530094"/>
                    <a:pt x="6329426" y="2522474"/>
                    <a:pt x="6321806" y="2507234"/>
                  </a:cubicBezTo>
                  <a:close/>
                  <a:moveTo>
                    <a:pt x="167513" y="2331974"/>
                  </a:moveTo>
                  <a:cubicBezTo>
                    <a:pt x="152273" y="2324354"/>
                    <a:pt x="137033" y="2301494"/>
                    <a:pt x="144653" y="2286254"/>
                  </a:cubicBezTo>
                  <a:cubicBezTo>
                    <a:pt x="152273" y="2263394"/>
                    <a:pt x="175133" y="2255774"/>
                    <a:pt x="190373" y="2263394"/>
                  </a:cubicBezTo>
                  <a:cubicBezTo>
                    <a:pt x="213233" y="2263394"/>
                    <a:pt x="220853" y="2286254"/>
                    <a:pt x="213233" y="2309114"/>
                  </a:cubicBezTo>
                  <a:cubicBezTo>
                    <a:pt x="213233" y="2324354"/>
                    <a:pt x="197993" y="2331974"/>
                    <a:pt x="182753" y="2331974"/>
                  </a:cubicBezTo>
                  <a:cubicBezTo>
                    <a:pt x="175133" y="2331974"/>
                    <a:pt x="175133" y="2331974"/>
                    <a:pt x="167513" y="2331974"/>
                  </a:cubicBezTo>
                  <a:close/>
                  <a:moveTo>
                    <a:pt x="6268466" y="2301494"/>
                  </a:moveTo>
                  <a:cubicBezTo>
                    <a:pt x="6260846" y="2278634"/>
                    <a:pt x="6276086" y="2255774"/>
                    <a:pt x="6291326" y="2255774"/>
                  </a:cubicBezTo>
                  <a:cubicBezTo>
                    <a:pt x="6314186" y="2248154"/>
                    <a:pt x="6337046" y="2255774"/>
                    <a:pt x="6344666" y="2278634"/>
                  </a:cubicBezTo>
                  <a:cubicBezTo>
                    <a:pt x="6344666" y="2293874"/>
                    <a:pt x="6337046" y="2316734"/>
                    <a:pt x="6314186" y="2324354"/>
                  </a:cubicBezTo>
                  <a:cubicBezTo>
                    <a:pt x="6314186" y="2324354"/>
                    <a:pt x="6306566" y="2324354"/>
                    <a:pt x="6306566" y="2324354"/>
                  </a:cubicBezTo>
                  <a:cubicBezTo>
                    <a:pt x="6291326" y="2324354"/>
                    <a:pt x="6276086" y="2316734"/>
                    <a:pt x="6268466" y="2301494"/>
                  </a:cubicBezTo>
                  <a:close/>
                  <a:moveTo>
                    <a:pt x="236093" y="2126234"/>
                  </a:moveTo>
                  <a:cubicBezTo>
                    <a:pt x="220853" y="2118614"/>
                    <a:pt x="205613" y="2095754"/>
                    <a:pt x="213233" y="2080514"/>
                  </a:cubicBezTo>
                  <a:cubicBezTo>
                    <a:pt x="220853" y="2057654"/>
                    <a:pt x="243713" y="2050034"/>
                    <a:pt x="266573" y="2057654"/>
                  </a:cubicBezTo>
                  <a:cubicBezTo>
                    <a:pt x="281813" y="2065274"/>
                    <a:pt x="297053" y="2088134"/>
                    <a:pt x="289433" y="2103374"/>
                  </a:cubicBezTo>
                  <a:cubicBezTo>
                    <a:pt x="281813" y="2118614"/>
                    <a:pt x="266573" y="2133854"/>
                    <a:pt x="251333" y="2133854"/>
                  </a:cubicBezTo>
                  <a:cubicBezTo>
                    <a:pt x="243713" y="2133854"/>
                    <a:pt x="243713" y="2133854"/>
                    <a:pt x="236093" y="2126234"/>
                  </a:cubicBezTo>
                  <a:close/>
                  <a:moveTo>
                    <a:pt x="6199886" y="2103374"/>
                  </a:moveTo>
                  <a:cubicBezTo>
                    <a:pt x="6192266" y="2080514"/>
                    <a:pt x="6199886" y="2057654"/>
                    <a:pt x="6222746" y="2050034"/>
                  </a:cubicBezTo>
                  <a:cubicBezTo>
                    <a:pt x="6237986" y="2042414"/>
                    <a:pt x="6260846" y="2050034"/>
                    <a:pt x="6268466" y="2072894"/>
                  </a:cubicBezTo>
                  <a:cubicBezTo>
                    <a:pt x="6276086" y="2095754"/>
                    <a:pt x="6268466" y="2110994"/>
                    <a:pt x="6245606" y="2118614"/>
                  </a:cubicBezTo>
                  <a:cubicBezTo>
                    <a:pt x="6245606" y="2126234"/>
                    <a:pt x="6237986" y="2126234"/>
                    <a:pt x="6230366" y="2126234"/>
                  </a:cubicBezTo>
                  <a:cubicBezTo>
                    <a:pt x="6215126" y="2126234"/>
                    <a:pt x="6207506" y="2118614"/>
                    <a:pt x="6199886" y="2103374"/>
                  </a:cubicBezTo>
                  <a:close/>
                  <a:moveTo>
                    <a:pt x="319913" y="1928114"/>
                  </a:moveTo>
                  <a:cubicBezTo>
                    <a:pt x="297053" y="1920494"/>
                    <a:pt x="289433" y="1897634"/>
                    <a:pt x="297053" y="1882394"/>
                  </a:cubicBezTo>
                  <a:cubicBezTo>
                    <a:pt x="312293" y="1859534"/>
                    <a:pt x="335153" y="1851914"/>
                    <a:pt x="350393" y="1859534"/>
                  </a:cubicBezTo>
                  <a:cubicBezTo>
                    <a:pt x="373253" y="1867154"/>
                    <a:pt x="380873" y="1890014"/>
                    <a:pt x="365633" y="1912874"/>
                  </a:cubicBezTo>
                  <a:cubicBezTo>
                    <a:pt x="365633" y="1928114"/>
                    <a:pt x="350393" y="1935734"/>
                    <a:pt x="335153" y="1935734"/>
                  </a:cubicBezTo>
                  <a:cubicBezTo>
                    <a:pt x="327533" y="1935734"/>
                    <a:pt x="327533" y="1935734"/>
                    <a:pt x="319913" y="1928114"/>
                  </a:cubicBezTo>
                  <a:close/>
                  <a:moveTo>
                    <a:pt x="6116193" y="1905254"/>
                  </a:moveTo>
                  <a:cubicBezTo>
                    <a:pt x="6108573" y="1890014"/>
                    <a:pt x="6116193" y="1867154"/>
                    <a:pt x="6131433" y="1851914"/>
                  </a:cubicBezTo>
                  <a:cubicBezTo>
                    <a:pt x="6154293" y="1844294"/>
                    <a:pt x="6177153" y="1851914"/>
                    <a:pt x="6184773" y="1874774"/>
                  </a:cubicBezTo>
                  <a:cubicBezTo>
                    <a:pt x="6192393" y="1890014"/>
                    <a:pt x="6184773" y="1912874"/>
                    <a:pt x="6169533" y="1928114"/>
                  </a:cubicBezTo>
                  <a:cubicBezTo>
                    <a:pt x="6161913" y="1928114"/>
                    <a:pt x="6154293" y="1928114"/>
                    <a:pt x="6146673" y="1928114"/>
                  </a:cubicBezTo>
                  <a:cubicBezTo>
                    <a:pt x="6139053" y="1928114"/>
                    <a:pt x="6123813" y="1920494"/>
                    <a:pt x="6116193" y="1905254"/>
                  </a:cubicBezTo>
                  <a:close/>
                  <a:moveTo>
                    <a:pt x="411353" y="1737614"/>
                  </a:moveTo>
                  <a:cubicBezTo>
                    <a:pt x="396113" y="1729994"/>
                    <a:pt x="388493" y="1707134"/>
                    <a:pt x="396113" y="1684274"/>
                  </a:cubicBezTo>
                  <a:cubicBezTo>
                    <a:pt x="411353" y="1669034"/>
                    <a:pt x="434213" y="1661414"/>
                    <a:pt x="449453" y="1669034"/>
                  </a:cubicBezTo>
                  <a:cubicBezTo>
                    <a:pt x="464693" y="1684274"/>
                    <a:pt x="472313" y="1707134"/>
                    <a:pt x="464693" y="1722374"/>
                  </a:cubicBezTo>
                  <a:cubicBezTo>
                    <a:pt x="457073" y="1737614"/>
                    <a:pt x="441833" y="1745234"/>
                    <a:pt x="434213" y="1745234"/>
                  </a:cubicBezTo>
                  <a:cubicBezTo>
                    <a:pt x="426593" y="1745234"/>
                    <a:pt x="418973" y="1737614"/>
                    <a:pt x="411353" y="1737614"/>
                  </a:cubicBezTo>
                  <a:close/>
                  <a:moveTo>
                    <a:pt x="6017133" y="1714754"/>
                  </a:moveTo>
                  <a:cubicBezTo>
                    <a:pt x="6009513" y="1699514"/>
                    <a:pt x="6017133" y="1676654"/>
                    <a:pt x="6032373" y="1669034"/>
                  </a:cubicBezTo>
                  <a:cubicBezTo>
                    <a:pt x="6055233" y="1653794"/>
                    <a:pt x="6078093" y="1661414"/>
                    <a:pt x="6085713" y="1684274"/>
                  </a:cubicBezTo>
                  <a:cubicBezTo>
                    <a:pt x="6093333" y="1699514"/>
                    <a:pt x="6093333" y="1722374"/>
                    <a:pt x="6070473" y="1729994"/>
                  </a:cubicBezTo>
                  <a:cubicBezTo>
                    <a:pt x="6062853" y="1737614"/>
                    <a:pt x="6062853" y="1737614"/>
                    <a:pt x="6055233" y="1737614"/>
                  </a:cubicBezTo>
                  <a:cubicBezTo>
                    <a:pt x="6039993" y="1737614"/>
                    <a:pt x="6024753" y="1729994"/>
                    <a:pt x="6017133" y="1714754"/>
                  </a:cubicBezTo>
                  <a:close/>
                  <a:moveTo>
                    <a:pt x="517906" y="1554607"/>
                  </a:moveTo>
                  <a:cubicBezTo>
                    <a:pt x="502666" y="1539367"/>
                    <a:pt x="495046" y="1516507"/>
                    <a:pt x="510286" y="1501267"/>
                  </a:cubicBezTo>
                  <a:cubicBezTo>
                    <a:pt x="517906" y="1478407"/>
                    <a:pt x="540766" y="1478407"/>
                    <a:pt x="563626" y="1486027"/>
                  </a:cubicBezTo>
                  <a:cubicBezTo>
                    <a:pt x="578866" y="1501267"/>
                    <a:pt x="586486" y="1524127"/>
                    <a:pt x="571246" y="1539367"/>
                  </a:cubicBezTo>
                  <a:cubicBezTo>
                    <a:pt x="563626" y="1554607"/>
                    <a:pt x="556006" y="1554607"/>
                    <a:pt x="540766" y="1554607"/>
                  </a:cubicBezTo>
                  <a:cubicBezTo>
                    <a:pt x="533146" y="1554607"/>
                    <a:pt x="525526" y="1554607"/>
                    <a:pt x="517906" y="1554607"/>
                  </a:cubicBezTo>
                  <a:close/>
                  <a:moveTo>
                    <a:pt x="5910453" y="1539367"/>
                  </a:moveTo>
                  <a:cubicBezTo>
                    <a:pt x="5902833" y="1516507"/>
                    <a:pt x="5902833" y="1493647"/>
                    <a:pt x="5925693" y="1486027"/>
                  </a:cubicBezTo>
                  <a:cubicBezTo>
                    <a:pt x="5940933" y="1470787"/>
                    <a:pt x="5963793" y="1478407"/>
                    <a:pt x="5979033" y="1493647"/>
                  </a:cubicBezTo>
                  <a:cubicBezTo>
                    <a:pt x="5986653" y="1508887"/>
                    <a:pt x="5979033" y="1539367"/>
                    <a:pt x="5963793" y="1546987"/>
                  </a:cubicBezTo>
                  <a:cubicBezTo>
                    <a:pt x="5956173" y="1554607"/>
                    <a:pt x="5948553" y="1554607"/>
                    <a:pt x="5940933" y="1554607"/>
                  </a:cubicBezTo>
                  <a:cubicBezTo>
                    <a:pt x="5933313" y="1554607"/>
                    <a:pt x="5918073" y="1546987"/>
                    <a:pt x="5910453" y="1539367"/>
                  </a:cubicBezTo>
                  <a:close/>
                  <a:moveTo>
                    <a:pt x="639826" y="1371727"/>
                  </a:moveTo>
                  <a:cubicBezTo>
                    <a:pt x="624586" y="1364107"/>
                    <a:pt x="616966" y="1341247"/>
                    <a:pt x="632206" y="1318387"/>
                  </a:cubicBezTo>
                  <a:cubicBezTo>
                    <a:pt x="647446" y="1303147"/>
                    <a:pt x="670306" y="1303147"/>
                    <a:pt x="685546" y="1310767"/>
                  </a:cubicBezTo>
                  <a:cubicBezTo>
                    <a:pt x="700786" y="1326007"/>
                    <a:pt x="708406" y="1348867"/>
                    <a:pt x="693166" y="1364107"/>
                  </a:cubicBezTo>
                  <a:cubicBezTo>
                    <a:pt x="685546" y="1379347"/>
                    <a:pt x="677926" y="1379347"/>
                    <a:pt x="662686" y="1379347"/>
                  </a:cubicBezTo>
                  <a:cubicBezTo>
                    <a:pt x="655066" y="1379347"/>
                    <a:pt x="647446" y="1379347"/>
                    <a:pt x="639826" y="1371727"/>
                  </a:cubicBezTo>
                  <a:close/>
                  <a:moveTo>
                    <a:pt x="5788660" y="1364107"/>
                  </a:moveTo>
                  <a:cubicBezTo>
                    <a:pt x="5781040" y="1341247"/>
                    <a:pt x="5781040" y="1318387"/>
                    <a:pt x="5796280" y="1310767"/>
                  </a:cubicBezTo>
                  <a:cubicBezTo>
                    <a:pt x="5819140" y="1295527"/>
                    <a:pt x="5842000" y="1303147"/>
                    <a:pt x="5849620" y="1318387"/>
                  </a:cubicBezTo>
                  <a:cubicBezTo>
                    <a:pt x="5864860" y="1333627"/>
                    <a:pt x="5864860" y="1356487"/>
                    <a:pt x="5842000" y="1371727"/>
                  </a:cubicBezTo>
                  <a:cubicBezTo>
                    <a:pt x="5834380" y="1371727"/>
                    <a:pt x="5826760" y="1379347"/>
                    <a:pt x="5819140" y="1379347"/>
                  </a:cubicBezTo>
                  <a:cubicBezTo>
                    <a:pt x="5811520" y="1379347"/>
                    <a:pt x="5796280" y="1371727"/>
                    <a:pt x="5788660" y="1364107"/>
                  </a:cubicBezTo>
                  <a:close/>
                  <a:moveTo>
                    <a:pt x="769239" y="1204087"/>
                  </a:moveTo>
                  <a:cubicBezTo>
                    <a:pt x="753999" y="1188847"/>
                    <a:pt x="753999" y="1165987"/>
                    <a:pt x="769239" y="1150747"/>
                  </a:cubicBezTo>
                  <a:cubicBezTo>
                    <a:pt x="776859" y="1135507"/>
                    <a:pt x="807339" y="1135507"/>
                    <a:pt x="822579" y="1143127"/>
                  </a:cubicBezTo>
                  <a:cubicBezTo>
                    <a:pt x="837819" y="1158367"/>
                    <a:pt x="837819" y="1181227"/>
                    <a:pt x="822579" y="1196467"/>
                  </a:cubicBezTo>
                  <a:cubicBezTo>
                    <a:pt x="814959" y="1211707"/>
                    <a:pt x="807339" y="1211707"/>
                    <a:pt x="792099" y="1211707"/>
                  </a:cubicBezTo>
                  <a:cubicBezTo>
                    <a:pt x="784479" y="1211707"/>
                    <a:pt x="776859" y="1211707"/>
                    <a:pt x="769239" y="1204087"/>
                  </a:cubicBezTo>
                  <a:close/>
                  <a:moveTo>
                    <a:pt x="5659120" y="1196467"/>
                  </a:moveTo>
                  <a:cubicBezTo>
                    <a:pt x="5643880" y="1181227"/>
                    <a:pt x="5651500" y="1158367"/>
                    <a:pt x="5666740" y="1143127"/>
                  </a:cubicBezTo>
                  <a:cubicBezTo>
                    <a:pt x="5681980" y="1127887"/>
                    <a:pt x="5704840" y="1127887"/>
                    <a:pt x="5720080" y="1143127"/>
                  </a:cubicBezTo>
                  <a:cubicBezTo>
                    <a:pt x="5727700" y="1165987"/>
                    <a:pt x="5727700" y="1188847"/>
                    <a:pt x="5712460" y="1196467"/>
                  </a:cubicBezTo>
                  <a:cubicBezTo>
                    <a:pt x="5704840" y="1204087"/>
                    <a:pt x="5697220" y="1211707"/>
                    <a:pt x="5689600" y="1211707"/>
                  </a:cubicBezTo>
                  <a:cubicBezTo>
                    <a:pt x="5674360" y="1211707"/>
                    <a:pt x="5666740" y="1204087"/>
                    <a:pt x="5659120" y="1196467"/>
                  </a:cubicBezTo>
                  <a:close/>
                  <a:moveTo>
                    <a:pt x="914019" y="1044067"/>
                  </a:moveTo>
                  <a:cubicBezTo>
                    <a:pt x="898779" y="1028827"/>
                    <a:pt x="898779" y="1005967"/>
                    <a:pt x="914019" y="990727"/>
                  </a:cubicBezTo>
                  <a:cubicBezTo>
                    <a:pt x="929259" y="975487"/>
                    <a:pt x="952119" y="975487"/>
                    <a:pt x="967359" y="990727"/>
                  </a:cubicBezTo>
                  <a:cubicBezTo>
                    <a:pt x="982599" y="1005967"/>
                    <a:pt x="982599" y="1028827"/>
                    <a:pt x="967359" y="1044067"/>
                  </a:cubicBezTo>
                  <a:cubicBezTo>
                    <a:pt x="959739" y="1051687"/>
                    <a:pt x="952119" y="1051687"/>
                    <a:pt x="936879" y="1051687"/>
                  </a:cubicBezTo>
                  <a:cubicBezTo>
                    <a:pt x="929259" y="1051687"/>
                    <a:pt x="921639" y="1051687"/>
                    <a:pt x="914019" y="1044067"/>
                  </a:cubicBezTo>
                  <a:close/>
                  <a:moveTo>
                    <a:pt x="5514467" y="1036447"/>
                  </a:moveTo>
                  <a:cubicBezTo>
                    <a:pt x="5499227" y="1021207"/>
                    <a:pt x="5506847" y="998347"/>
                    <a:pt x="5514467" y="983107"/>
                  </a:cubicBezTo>
                  <a:cubicBezTo>
                    <a:pt x="5529707" y="967867"/>
                    <a:pt x="5560187" y="967867"/>
                    <a:pt x="5575427" y="983107"/>
                  </a:cubicBezTo>
                  <a:cubicBezTo>
                    <a:pt x="5583047" y="998347"/>
                    <a:pt x="5583047" y="1028827"/>
                    <a:pt x="5567807" y="1036447"/>
                  </a:cubicBezTo>
                  <a:cubicBezTo>
                    <a:pt x="5560187" y="1044067"/>
                    <a:pt x="5552567" y="1051687"/>
                    <a:pt x="5544947" y="1051687"/>
                  </a:cubicBezTo>
                  <a:cubicBezTo>
                    <a:pt x="5537327" y="1051687"/>
                    <a:pt x="5522087" y="1044067"/>
                    <a:pt x="5514467" y="1036447"/>
                  </a:cubicBezTo>
                  <a:close/>
                  <a:moveTo>
                    <a:pt x="1066292" y="891667"/>
                  </a:moveTo>
                  <a:cubicBezTo>
                    <a:pt x="1051052" y="876427"/>
                    <a:pt x="1051052" y="853567"/>
                    <a:pt x="1066292" y="838327"/>
                  </a:cubicBezTo>
                  <a:cubicBezTo>
                    <a:pt x="1081532" y="823087"/>
                    <a:pt x="1104392" y="823087"/>
                    <a:pt x="1119632" y="838327"/>
                  </a:cubicBezTo>
                  <a:cubicBezTo>
                    <a:pt x="1134872" y="853567"/>
                    <a:pt x="1134872" y="884047"/>
                    <a:pt x="1119632" y="899287"/>
                  </a:cubicBezTo>
                  <a:cubicBezTo>
                    <a:pt x="1112012" y="899287"/>
                    <a:pt x="1104392" y="906907"/>
                    <a:pt x="1089152" y="906907"/>
                  </a:cubicBezTo>
                  <a:cubicBezTo>
                    <a:pt x="1081532" y="906907"/>
                    <a:pt x="1073912" y="899287"/>
                    <a:pt x="1066292" y="891667"/>
                  </a:cubicBezTo>
                  <a:close/>
                  <a:moveTo>
                    <a:pt x="5362067" y="891667"/>
                  </a:moveTo>
                  <a:cubicBezTo>
                    <a:pt x="5346827" y="876427"/>
                    <a:pt x="5346827" y="853567"/>
                    <a:pt x="5362067" y="838327"/>
                  </a:cubicBezTo>
                  <a:cubicBezTo>
                    <a:pt x="5377307" y="823087"/>
                    <a:pt x="5400167" y="823087"/>
                    <a:pt x="5415407" y="838327"/>
                  </a:cubicBezTo>
                  <a:cubicBezTo>
                    <a:pt x="5430647" y="845947"/>
                    <a:pt x="5430647" y="876427"/>
                    <a:pt x="5415407" y="891667"/>
                  </a:cubicBezTo>
                  <a:cubicBezTo>
                    <a:pt x="5407787" y="899287"/>
                    <a:pt x="5400167" y="899287"/>
                    <a:pt x="5392547" y="899287"/>
                  </a:cubicBezTo>
                  <a:cubicBezTo>
                    <a:pt x="5384927" y="899287"/>
                    <a:pt x="5369687" y="899287"/>
                    <a:pt x="5362067" y="891667"/>
                  </a:cubicBezTo>
                  <a:close/>
                  <a:moveTo>
                    <a:pt x="1226312" y="754507"/>
                  </a:moveTo>
                  <a:cubicBezTo>
                    <a:pt x="1211072" y="739267"/>
                    <a:pt x="1218692" y="708787"/>
                    <a:pt x="1233932" y="701167"/>
                  </a:cubicBezTo>
                  <a:cubicBezTo>
                    <a:pt x="1249172" y="685927"/>
                    <a:pt x="1272032" y="685927"/>
                    <a:pt x="1287272" y="708787"/>
                  </a:cubicBezTo>
                  <a:cubicBezTo>
                    <a:pt x="1302512" y="724027"/>
                    <a:pt x="1294892" y="746887"/>
                    <a:pt x="1279652" y="762127"/>
                  </a:cubicBezTo>
                  <a:cubicBezTo>
                    <a:pt x="1272032" y="762127"/>
                    <a:pt x="1264412" y="769747"/>
                    <a:pt x="1256792" y="769747"/>
                  </a:cubicBezTo>
                  <a:cubicBezTo>
                    <a:pt x="1241552" y="769747"/>
                    <a:pt x="1233932" y="762127"/>
                    <a:pt x="1226312" y="754507"/>
                  </a:cubicBezTo>
                  <a:close/>
                  <a:moveTo>
                    <a:pt x="5202174" y="754507"/>
                  </a:moveTo>
                  <a:cubicBezTo>
                    <a:pt x="5186934" y="739267"/>
                    <a:pt x="5186934" y="716407"/>
                    <a:pt x="5194554" y="701167"/>
                  </a:cubicBezTo>
                  <a:cubicBezTo>
                    <a:pt x="5209794" y="685927"/>
                    <a:pt x="5232654" y="685927"/>
                    <a:pt x="5247894" y="693547"/>
                  </a:cubicBezTo>
                  <a:cubicBezTo>
                    <a:pt x="5270754" y="708787"/>
                    <a:pt x="5270754" y="731647"/>
                    <a:pt x="5255514" y="746887"/>
                  </a:cubicBezTo>
                  <a:cubicBezTo>
                    <a:pt x="5247894" y="762127"/>
                    <a:pt x="5240274" y="762127"/>
                    <a:pt x="5225034" y="762127"/>
                  </a:cubicBezTo>
                  <a:cubicBezTo>
                    <a:pt x="5217414" y="762127"/>
                    <a:pt x="5209794" y="762127"/>
                    <a:pt x="5202174" y="754507"/>
                  </a:cubicBezTo>
                  <a:close/>
                  <a:moveTo>
                    <a:pt x="1393825" y="624967"/>
                  </a:moveTo>
                  <a:cubicBezTo>
                    <a:pt x="1386205" y="602107"/>
                    <a:pt x="1386205" y="579247"/>
                    <a:pt x="1409065" y="571627"/>
                  </a:cubicBezTo>
                  <a:cubicBezTo>
                    <a:pt x="1424305" y="556387"/>
                    <a:pt x="1447165" y="564007"/>
                    <a:pt x="1462405" y="579247"/>
                  </a:cubicBezTo>
                  <a:cubicBezTo>
                    <a:pt x="1470025" y="594487"/>
                    <a:pt x="1470025" y="617347"/>
                    <a:pt x="1447165" y="632587"/>
                  </a:cubicBezTo>
                  <a:cubicBezTo>
                    <a:pt x="1439545" y="640207"/>
                    <a:pt x="1439545" y="640207"/>
                    <a:pt x="1431925" y="640207"/>
                  </a:cubicBezTo>
                  <a:cubicBezTo>
                    <a:pt x="1416685" y="640207"/>
                    <a:pt x="1401445" y="632587"/>
                    <a:pt x="1393825" y="624967"/>
                  </a:cubicBezTo>
                  <a:close/>
                  <a:moveTo>
                    <a:pt x="5034534" y="632587"/>
                  </a:moveTo>
                  <a:cubicBezTo>
                    <a:pt x="5011674" y="617347"/>
                    <a:pt x="5011674" y="594487"/>
                    <a:pt x="5019294" y="579247"/>
                  </a:cubicBezTo>
                  <a:cubicBezTo>
                    <a:pt x="5034534" y="556387"/>
                    <a:pt x="5057394" y="556387"/>
                    <a:pt x="5072634" y="564007"/>
                  </a:cubicBezTo>
                  <a:cubicBezTo>
                    <a:pt x="5095494" y="579247"/>
                    <a:pt x="5095494" y="602107"/>
                    <a:pt x="5087874" y="617347"/>
                  </a:cubicBezTo>
                  <a:cubicBezTo>
                    <a:pt x="5080254" y="632587"/>
                    <a:pt x="5065014" y="632587"/>
                    <a:pt x="5057394" y="632587"/>
                  </a:cubicBezTo>
                  <a:cubicBezTo>
                    <a:pt x="5049774" y="632587"/>
                    <a:pt x="5042154" y="632587"/>
                    <a:pt x="5034534" y="632587"/>
                  </a:cubicBezTo>
                  <a:close/>
                  <a:moveTo>
                    <a:pt x="1576578" y="502920"/>
                  </a:moveTo>
                  <a:cubicBezTo>
                    <a:pt x="1561338" y="487680"/>
                    <a:pt x="1568958" y="464820"/>
                    <a:pt x="1591818" y="449580"/>
                  </a:cubicBezTo>
                  <a:cubicBezTo>
                    <a:pt x="1607058" y="441960"/>
                    <a:pt x="1629918" y="449580"/>
                    <a:pt x="1637538" y="464820"/>
                  </a:cubicBezTo>
                  <a:cubicBezTo>
                    <a:pt x="1652778" y="487680"/>
                    <a:pt x="1645158" y="510540"/>
                    <a:pt x="1629918" y="518160"/>
                  </a:cubicBezTo>
                  <a:cubicBezTo>
                    <a:pt x="1622298" y="525780"/>
                    <a:pt x="1614678" y="525780"/>
                    <a:pt x="1607058" y="525780"/>
                  </a:cubicBezTo>
                  <a:cubicBezTo>
                    <a:pt x="1591818" y="525780"/>
                    <a:pt x="1584198" y="518160"/>
                    <a:pt x="1576578" y="502920"/>
                  </a:cubicBezTo>
                  <a:close/>
                  <a:moveTo>
                    <a:pt x="4851781" y="518160"/>
                  </a:moveTo>
                  <a:cubicBezTo>
                    <a:pt x="4836541" y="502920"/>
                    <a:pt x="4828921" y="480060"/>
                    <a:pt x="4844161" y="464820"/>
                  </a:cubicBezTo>
                  <a:cubicBezTo>
                    <a:pt x="4851781" y="441960"/>
                    <a:pt x="4874641" y="441960"/>
                    <a:pt x="4889881" y="449580"/>
                  </a:cubicBezTo>
                  <a:cubicBezTo>
                    <a:pt x="4912741" y="457200"/>
                    <a:pt x="4920361" y="487680"/>
                    <a:pt x="4905121" y="502920"/>
                  </a:cubicBezTo>
                  <a:cubicBezTo>
                    <a:pt x="4897501" y="510540"/>
                    <a:pt x="4889881" y="518160"/>
                    <a:pt x="4874641" y="518160"/>
                  </a:cubicBezTo>
                  <a:cubicBezTo>
                    <a:pt x="4867021" y="518160"/>
                    <a:pt x="4859401" y="518160"/>
                    <a:pt x="4851781" y="518160"/>
                  </a:cubicBezTo>
                  <a:close/>
                  <a:moveTo>
                    <a:pt x="1759458" y="396240"/>
                  </a:moveTo>
                  <a:cubicBezTo>
                    <a:pt x="1751838" y="381000"/>
                    <a:pt x="1759458" y="358140"/>
                    <a:pt x="1782318" y="350520"/>
                  </a:cubicBezTo>
                  <a:cubicBezTo>
                    <a:pt x="1797558" y="335280"/>
                    <a:pt x="1820418" y="342900"/>
                    <a:pt x="1828038" y="365760"/>
                  </a:cubicBezTo>
                  <a:cubicBezTo>
                    <a:pt x="1835658" y="381000"/>
                    <a:pt x="1835658" y="403860"/>
                    <a:pt x="1812798" y="419100"/>
                  </a:cubicBezTo>
                  <a:cubicBezTo>
                    <a:pt x="1805178" y="419100"/>
                    <a:pt x="1805178" y="419100"/>
                    <a:pt x="1797558" y="419100"/>
                  </a:cubicBezTo>
                  <a:cubicBezTo>
                    <a:pt x="1782318" y="419100"/>
                    <a:pt x="1767078" y="411480"/>
                    <a:pt x="1759458" y="396240"/>
                  </a:cubicBezTo>
                  <a:close/>
                  <a:moveTo>
                    <a:pt x="4669028" y="411480"/>
                  </a:moveTo>
                  <a:cubicBezTo>
                    <a:pt x="4646168" y="403860"/>
                    <a:pt x="4646168" y="381000"/>
                    <a:pt x="4653788" y="365760"/>
                  </a:cubicBezTo>
                  <a:cubicBezTo>
                    <a:pt x="4661408" y="342900"/>
                    <a:pt x="4684268" y="335280"/>
                    <a:pt x="4699508" y="342900"/>
                  </a:cubicBezTo>
                  <a:cubicBezTo>
                    <a:pt x="4722368" y="358140"/>
                    <a:pt x="4729988" y="381000"/>
                    <a:pt x="4722368" y="396240"/>
                  </a:cubicBezTo>
                  <a:cubicBezTo>
                    <a:pt x="4714748" y="411480"/>
                    <a:pt x="4699508" y="419100"/>
                    <a:pt x="4684268" y="419100"/>
                  </a:cubicBezTo>
                  <a:cubicBezTo>
                    <a:pt x="4676648" y="419100"/>
                    <a:pt x="4676648" y="419100"/>
                    <a:pt x="4669028" y="411480"/>
                  </a:cubicBezTo>
                  <a:close/>
                  <a:moveTo>
                    <a:pt x="1957451" y="304800"/>
                  </a:moveTo>
                  <a:cubicBezTo>
                    <a:pt x="1949831" y="289560"/>
                    <a:pt x="1957451" y="266700"/>
                    <a:pt x="1972691" y="259080"/>
                  </a:cubicBezTo>
                  <a:cubicBezTo>
                    <a:pt x="1995551" y="251460"/>
                    <a:pt x="2018411" y="259080"/>
                    <a:pt x="2026031" y="274320"/>
                  </a:cubicBezTo>
                  <a:cubicBezTo>
                    <a:pt x="2033651" y="297180"/>
                    <a:pt x="2026031" y="320040"/>
                    <a:pt x="2003171" y="327660"/>
                  </a:cubicBezTo>
                  <a:cubicBezTo>
                    <a:pt x="2003171" y="327660"/>
                    <a:pt x="1995551" y="327660"/>
                    <a:pt x="1987931" y="327660"/>
                  </a:cubicBezTo>
                  <a:cubicBezTo>
                    <a:pt x="1972691" y="327660"/>
                    <a:pt x="1957451" y="320040"/>
                    <a:pt x="1957451" y="304800"/>
                  </a:cubicBezTo>
                  <a:close/>
                  <a:moveTo>
                    <a:pt x="4478528" y="327660"/>
                  </a:moveTo>
                  <a:cubicBezTo>
                    <a:pt x="4455668" y="312420"/>
                    <a:pt x="4448048" y="297180"/>
                    <a:pt x="4455668" y="274320"/>
                  </a:cubicBezTo>
                  <a:cubicBezTo>
                    <a:pt x="4463288" y="251460"/>
                    <a:pt x="4486148" y="243840"/>
                    <a:pt x="4509008" y="251460"/>
                  </a:cubicBezTo>
                  <a:cubicBezTo>
                    <a:pt x="4524248" y="259080"/>
                    <a:pt x="4531868" y="281940"/>
                    <a:pt x="4524248" y="304800"/>
                  </a:cubicBezTo>
                  <a:cubicBezTo>
                    <a:pt x="4516628" y="320040"/>
                    <a:pt x="4509008" y="327660"/>
                    <a:pt x="4493768" y="327660"/>
                  </a:cubicBezTo>
                  <a:cubicBezTo>
                    <a:pt x="4486148" y="327660"/>
                    <a:pt x="4478528" y="327660"/>
                    <a:pt x="4478528" y="327660"/>
                  </a:cubicBezTo>
                  <a:close/>
                  <a:moveTo>
                    <a:pt x="2155444" y="228600"/>
                  </a:moveTo>
                  <a:cubicBezTo>
                    <a:pt x="2147824" y="205740"/>
                    <a:pt x="2155444" y="182880"/>
                    <a:pt x="2178304" y="175260"/>
                  </a:cubicBezTo>
                  <a:cubicBezTo>
                    <a:pt x="2193544" y="175260"/>
                    <a:pt x="2216404" y="182880"/>
                    <a:pt x="2224024" y="205740"/>
                  </a:cubicBezTo>
                  <a:cubicBezTo>
                    <a:pt x="2231644" y="220980"/>
                    <a:pt x="2224024" y="243840"/>
                    <a:pt x="2201164" y="251460"/>
                  </a:cubicBezTo>
                  <a:cubicBezTo>
                    <a:pt x="2201164" y="251460"/>
                    <a:pt x="2193544" y="251460"/>
                    <a:pt x="2185924" y="251460"/>
                  </a:cubicBezTo>
                  <a:cubicBezTo>
                    <a:pt x="2170684" y="251460"/>
                    <a:pt x="2155444" y="243840"/>
                    <a:pt x="2155444" y="228600"/>
                  </a:cubicBezTo>
                  <a:close/>
                  <a:moveTo>
                    <a:pt x="4280535" y="251460"/>
                  </a:moveTo>
                  <a:cubicBezTo>
                    <a:pt x="4257675" y="243840"/>
                    <a:pt x="4250055" y="220980"/>
                    <a:pt x="4257675" y="198120"/>
                  </a:cubicBezTo>
                  <a:cubicBezTo>
                    <a:pt x="4265295" y="182880"/>
                    <a:pt x="4280535" y="167640"/>
                    <a:pt x="4303395" y="175260"/>
                  </a:cubicBezTo>
                  <a:cubicBezTo>
                    <a:pt x="4326255" y="182880"/>
                    <a:pt x="4333875" y="205740"/>
                    <a:pt x="4326255" y="220980"/>
                  </a:cubicBezTo>
                  <a:cubicBezTo>
                    <a:pt x="4318635" y="243840"/>
                    <a:pt x="4303395" y="251460"/>
                    <a:pt x="4288155" y="251460"/>
                  </a:cubicBezTo>
                  <a:cubicBezTo>
                    <a:pt x="4288155" y="251460"/>
                    <a:pt x="4280535" y="251460"/>
                    <a:pt x="4280535" y="251460"/>
                  </a:cubicBezTo>
                  <a:close/>
                  <a:moveTo>
                    <a:pt x="2353564" y="160020"/>
                  </a:moveTo>
                  <a:cubicBezTo>
                    <a:pt x="2353564" y="137160"/>
                    <a:pt x="2361184" y="121920"/>
                    <a:pt x="2384044" y="114300"/>
                  </a:cubicBezTo>
                  <a:cubicBezTo>
                    <a:pt x="2406904" y="106680"/>
                    <a:pt x="2422144" y="121920"/>
                    <a:pt x="2429764" y="137160"/>
                  </a:cubicBezTo>
                  <a:cubicBezTo>
                    <a:pt x="2437384" y="160020"/>
                    <a:pt x="2422144" y="182880"/>
                    <a:pt x="2406904" y="190500"/>
                  </a:cubicBezTo>
                  <a:cubicBezTo>
                    <a:pt x="2399284" y="190500"/>
                    <a:pt x="2399284" y="190500"/>
                    <a:pt x="2391664" y="190500"/>
                  </a:cubicBezTo>
                  <a:cubicBezTo>
                    <a:pt x="2376424" y="190500"/>
                    <a:pt x="2361184" y="175260"/>
                    <a:pt x="2353564" y="160020"/>
                  </a:cubicBezTo>
                  <a:close/>
                  <a:moveTo>
                    <a:pt x="4074922" y="182880"/>
                  </a:moveTo>
                  <a:cubicBezTo>
                    <a:pt x="4059682" y="182880"/>
                    <a:pt x="4044442" y="160020"/>
                    <a:pt x="4052062" y="137160"/>
                  </a:cubicBezTo>
                  <a:cubicBezTo>
                    <a:pt x="4052062" y="121920"/>
                    <a:pt x="4074922" y="106680"/>
                    <a:pt x="4097782" y="114300"/>
                  </a:cubicBezTo>
                  <a:cubicBezTo>
                    <a:pt x="4120642" y="114300"/>
                    <a:pt x="4128262" y="137160"/>
                    <a:pt x="4120642" y="160020"/>
                  </a:cubicBezTo>
                  <a:cubicBezTo>
                    <a:pt x="4120642" y="175260"/>
                    <a:pt x="4105402" y="190500"/>
                    <a:pt x="4090162" y="190500"/>
                  </a:cubicBezTo>
                  <a:cubicBezTo>
                    <a:pt x="4082542" y="190500"/>
                    <a:pt x="4082542" y="182880"/>
                    <a:pt x="4074922" y="182880"/>
                  </a:cubicBezTo>
                  <a:close/>
                  <a:moveTo>
                    <a:pt x="2566797" y="106680"/>
                  </a:moveTo>
                  <a:cubicBezTo>
                    <a:pt x="2559177" y="91440"/>
                    <a:pt x="2574417" y="68580"/>
                    <a:pt x="2597277" y="60960"/>
                  </a:cubicBezTo>
                  <a:cubicBezTo>
                    <a:pt x="2612517" y="60960"/>
                    <a:pt x="2635377" y="76200"/>
                    <a:pt x="2635377" y="91440"/>
                  </a:cubicBezTo>
                  <a:cubicBezTo>
                    <a:pt x="2642997" y="114300"/>
                    <a:pt x="2627757" y="137160"/>
                    <a:pt x="2612517" y="137160"/>
                  </a:cubicBezTo>
                  <a:cubicBezTo>
                    <a:pt x="2604897" y="137160"/>
                    <a:pt x="2604897" y="137160"/>
                    <a:pt x="2604897" y="137160"/>
                  </a:cubicBezTo>
                  <a:cubicBezTo>
                    <a:pt x="2582037" y="137160"/>
                    <a:pt x="2566797" y="129540"/>
                    <a:pt x="2566797" y="106680"/>
                  </a:cubicBezTo>
                  <a:close/>
                  <a:moveTo>
                    <a:pt x="3869182" y="137160"/>
                  </a:moveTo>
                  <a:cubicBezTo>
                    <a:pt x="3846322" y="129540"/>
                    <a:pt x="3838702" y="114300"/>
                    <a:pt x="3838702" y="91440"/>
                  </a:cubicBezTo>
                  <a:cubicBezTo>
                    <a:pt x="3846322" y="68580"/>
                    <a:pt x="3861562" y="60960"/>
                    <a:pt x="3884422" y="60960"/>
                  </a:cubicBezTo>
                  <a:cubicBezTo>
                    <a:pt x="3907282" y="68580"/>
                    <a:pt x="3922522" y="83820"/>
                    <a:pt x="3914902" y="106680"/>
                  </a:cubicBezTo>
                  <a:cubicBezTo>
                    <a:pt x="3914902" y="121920"/>
                    <a:pt x="3899662" y="137160"/>
                    <a:pt x="3876802" y="137160"/>
                  </a:cubicBezTo>
                  <a:cubicBezTo>
                    <a:pt x="3876802" y="137160"/>
                    <a:pt x="3876802" y="137160"/>
                    <a:pt x="3869182" y="137160"/>
                  </a:cubicBezTo>
                  <a:close/>
                  <a:moveTo>
                    <a:pt x="2772410" y="68580"/>
                  </a:moveTo>
                  <a:cubicBezTo>
                    <a:pt x="2772410" y="45720"/>
                    <a:pt x="2787650" y="30480"/>
                    <a:pt x="2810510" y="30480"/>
                  </a:cubicBezTo>
                  <a:cubicBezTo>
                    <a:pt x="2825750" y="22860"/>
                    <a:pt x="2848610" y="38100"/>
                    <a:pt x="2848610" y="60960"/>
                  </a:cubicBezTo>
                  <a:cubicBezTo>
                    <a:pt x="2856230" y="83820"/>
                    <a:pt x="2840990" y="99060"/>
                    <a:pt x="2818130" y="106680"/>
                  </a:cubicBezTo>
                  <a:cubicBezTo>
                    <a:pt x="2818130" y="106680"/>
                    <a:pt x="2818130" y="106680"/>
                    <a:pt x="2810510" y="106680"/>
                  </a:cubicBezTo>
                  <a:cubicBezTo>
                    <a:pt x="2795270" y="106680"/>
                    <a:pt x="2780030" y="91440"/>
                    <a:pt x="2772410" y="68580"/>
                  </a:cubicBezTo>
                  <a:close/>
                  <a:moveTo>
                    <a:pt x="3663569" y="99060"/>
                  </a:moveTo>
                  <a:cubicBezTo>
                    <a:pt x="3640709" y="99060"/>
                    <a:pt x="3625469" y="83820"/>
                    <a:pt x="3633089" y="60960"/>
                  </a:cubicBezTo>
                  <a:cubicBezTo>
                    <a:pt x="3633089" y="38100"/>
                    <a:pt x="3648329" y="22860"/>
                    <a:pt x="3671189" y="22860"/>
                  </a:cubicBezTo>
                  <a:cubicBezTo>
                    <a:pt x="3694049" y="30480"/>
                    <a:pt x="3709289" y="45720"/>
                    <a:pt x="3701669" y="68580"/>
                  </a:cubicBezTo>
                  <a:cubicBezTo>
                    <a:pt x="3701669" y="91440"/>
                    <a:pt x="3686429" y="99060"/>
                    <a:pt x="3663569" y="99060"/>
                  </a:cubicBezTo>
                  <a:close/>
                  <a:moveTo>
                    <a:pt x="2985770" y="45720"/>
                  </a:moveTo>
                  <a:cubicBezTo>
                    <a:pt x="2985770" y="22860"/>
                    <a:pt x="3001010" y="7620"/>
                    <a:pt x="3023870" y="7620"/>
                  </a:cubicBezTo>
                  <a:cubicBezTo>
                    <a:pt x="3046730" y="7620"/>
                    <a:pt x="3061970" y="22860"/>
                    <a:pt x="3061970" y="38100"/>
                  </a:cubicBezTo>
                  <a:cubicBezTo>
                    <a:pt x="3061970" y="60960"/>
                    <a:pt x="3046730" y="83820"/>
                    <a:pt x="3031490" y="83820"/>
                  </a:cubicBezTo>
                  <a:cubicBezTo>
                    <a:pt x="3031490" y="83820"/>
                    <a:pt x="3023870" y="83820"/>
                    <a:pt x="3023870" y="83820"/>
                  </a:cubicBezTo>
                  <a:cubicBezTo>
                    <a:pt x="3008630" y="83820"/>
                    <a:pt x="2985770" y="68580"/>
                    <a:pt x="2985770" y="45720"/>
                  </a:cubicBezTo>
                  <a:close/>
                  <a:moveTo>
                    <a:pt x="3450336" y="83820"/>
                  </a:moveTo>
                  <a:cubicBezTo>
                    <a:pt x="3427476" y="76200"/>
                    <a:pt x="3412236" y="60960"/>
                    <a:pt x="3412236" y="38100"/>
                  </a:cubicBezTo>
                  <a:cubicBezTo>
                    <a:pt x="3419856" y="22860"/>
                    <a:pt x="3435096" y="0"/>
                    <a:pt x="3457956" y="7620"/>
                  </a:cubicBezTo>
                  <a:cubicBezTo>
                    <a:pt x="3480816" y="7620"/>
                    <a:pt x="3496056" y="22860"/>
                    <a:pt x="3488436" y="45720"/>
                  </a:cubicBezTo>
                  <a:cubicBezTo>
                    <a:pt x="3488436" y="68580"/>
                    <a:pt x="3473196" y="83820"/>
                    <a:pt x="3450336" y="83820"/>
                  </a:cubicBezTo>
                  <a:close/>
                  <a:moveTo>
                    <a:pt x="3199003" y="38100"/>
                  </a:moveTo>
                  <a:cubicBezTo>
                    <a:pt x="3199003" y="15240"/>
                    <a:pt x="3221863" y="0"/>
                    <a:pt x="3237103" y="0"/>
                  </a:cubicBezTo>
                  <a:cubicBezTo>
                    <a:pt x="3259963" y="0"/>
                    <a:pt x="3275203" y="15240"/>
                    <a:pt x="3275203" y="38100"/>
                  </a:cubicBezTo>
                  <a:cubicBezTo>
                    <a:pt x="3275203" y="60960"/>
                    <a:pt x="3259963" y="76200"/>
                    <a:pt x="3237103" y="76200"/>
                  </a:cubicBezTo>
                  <a:cubicBezTo>
                    <a:pt x="3221863" y="76200"/>
                    <a:pt x="3199003" y="60960"/>
                    <a:pt x="3199003" y="38100"/>
                  </a:cubicBezTo>
                  <a:close/>
                </a:path>
              </a:pathLst>
            </a:custGeom>
            <a:solidFill>
              <a:srgbClr val="5CE1E6"/>
            </a:solidFill>
          </p:spPr>
        </p:sp>
      </p:grpSp>
      <p:grpSp>
        <p:nvGrpSpPr>
          <p:cNvPr name="Group 7" id="7"/>
          <p:cNvGrpSpPr/>
          <p:nvPr/>
        </p:nvGrpSpPr>
        <p:grpSpPr>
          <a:xfrm rot="0">
            <a:off x="6110234" y="7333256"/>
            <a:ext cx="1758106" cy="1808838"/>
            <a:chOff x="0" y="0"/>
            <a:chExt cx="2095920" cy="2156400"/>
          </a:xfrm>
        </p:grpSpPr>
        <p:sp>
          <p:nvSpPr>
            <p:cNvPr name="Freeform 8" id="8"/>
            <p:cNvSpPr/>
            <p:nvPr/>
          </p:nvSpPr>
          <p:spPr>
            <a:xfrm flipH="false" flipV="false" rot="0">
              <a:off x="0" y="0"/>
              <a:ext cx="2096008" cy="2156460"/>
            </a:xfrm>
            <a:custGeom>
              <a:avLst/>
              <a:gdLst/>
              <a:ahLst/>
              <a:cxnLst/>
              <a:rect r="r" b="b" t="t" l="l"/>
              <a:pathLst>
                <a:path h="2156460" w="2096008">
                  <a:moveTo>
                    <a:pt x="1044194" y="60960"/>
                  </a:moveTo>
                  <a:cubicBezTo>
                    <a:pt x="884174" y="60960"/>
                    <a:pt x="731774" y="99060"/>
                    <a:pt x="594487" y="160020"/>
                  </a:cubicBezTo>
                  <a:cubicBezTo>
                    <a:pt x="198120" y="0"/>
                    <a:pt x="198120" y="0"/>
                    <a:pt x="198120" y="0"/>
                  </a:cubicBezTo>
                  <a:cubicBezTo>
                    <a:pt x="259080" y="419100"/>
                    <a:pt x="259080" y="419100"/>
                    <a:pt x="259080" y="419100"/>
                  </a:cubicBezTo>
                  <a:cubicBezTo>
                    <a:pt x="99060" y="601980"/>
                    <a:pt x="0" y="845820"/>
                    <a:pt x="0" y="1104900"/>
                  </a:cubicBezTo>
                  <a:cubicBezTo>
                    <a:pt x="0" y="1684020"/>
                    <a:pt x="464947" y="2156460"/>
                    <a:pt x="1044194" y="2156460"/>
                  </a:cubicBezTo>
                  <a:cubicBezTo>
                    <a:pt x="1623441" y="2156460"/>
                    <a:pt x="2096008" y="1684020"/>
                    <a:pt x="2096008" y="1104900"/>
                  </a:cubicBezTo>
                  <a:cubicBezTo>
                    <a:pt x="2096008" y="533400"/>
                    <a:pt x="1623441" y="60960"/>
                    <a:pt x="1044194" y="60960"/>
                  </a:cubicBezTo>
                  <a:close/>
                </a:path>
              </a:pathLst>
            </a:custGeom>
            <a:solidFill>
              <a:srgbClr val="5CE1E6"/>
            </a:solidFill>
          </p:spPr>
        </p:sp>
      </p:grpSp>
      <p:grpSp>
        <p:nvGrpSpPr>
          <p:cNvPr name="Group 9" id="9"/>
          <p:cNvGrpSpPr/>
          <p:nvPr/>
        </p:nvGrpSpPr>
        <p:grpSpPr>
          <a:xfrm rot="0">
            <a:off x="7407524" y="5242976"/>
            <a:ext cx="1991835" cy="1749650"/>
            <a:chOff x="0" y="0"/>
            <a:chExt cx="2374560" cy="2085840"/>
          </a:xfrm>
        </p:grpSpPr>
        <p:sp>
          <p:nvSpPr>
            <p:cNvPr name="Freeform 10" id="10"/>
            <p:cNvSpPr/>
            <p:nvPr/>
          </p:nvSpPr>
          <p:spPr>
            <a:xfrm flipH="false" flipV="false" rot="0">
              <a:off x="0" y="0"/>
              <a:ext cx="2374519" cy="2085848"/>
            </a:xfrm>
            <a:custGeom>
              <a:avLst/>
              <a:gdLst/>
              <a:ahLst/>
              <a:cxnLst/>
              <a:rect r="r" b="b" t="t" l="l"/>
              <a:pathLst>
                <a:path h="2085848" w="2374519">
                  <a:moveTo>
                    <a:pt x="1331849" y="0"/>
                  </a:moveTo>
                  <a:cubicBezTo>
                    <a:pt x="936117" y="0"/>
                    <a:pt x="593598" y="213106"/>
                    <a:pt x="410972" y="540512"/>
                  </a:cubicBezTo>
                  <a:cubicBezTo>
                    <a:pt x="0" y="639445"/>
                    <a:pt x="0" y="639445"/>
                    <a:pt x="0" y="639445"/>
                  </a:cubicBezTo>
                  <a:cubicBezTo>
                    <a:pt x="289179" y="943991"/>
                    <a:pt x="289179" y="943991"/>
                    <a:pt x="289179" y="943991"/>
                  </a:cubicBezTo>
                  <a:cubicBezTo>
                    <a:pt x="289179" y="974471"/>
                    <a:pt x="281559" y="1012444"/>
                    <a:pt x="281559" y="1042924"/>
                  </a:cubicBezTo>
                  <a:cubicBezTo>
                    <a:pt x="281559" y="1621536"/>
                    <a:pt x="753364" y="2085848"/>
                    <a:pt x="1331849" y="2085848"/>
                  </a:cubicBezTo>
                  <a:cubicBezTo>
                    <a:pt x="1902714" y="2085848"/>
                    <a:pt x="2374519" y="1621536"/>
                    <a:pt x="2374519" y="1042924"/>
                  </a:cubicBezTo>
                  <a:cubicBezTo>
                    <a:pt x="2374519" y="464312"/>
                    <a:pt x="1902714" y="0"/>
                    <a:pt x="1331849" y="0"/>
                  </a:cubicBezTo>
                  <a:close/>
                </a:path>
              </a:pathLst>
            </a:custGeom>
            <a:solidFill>
              <a:srgbClr val="5CE1E6"/>
            </a:solidFill>
          </p:spPr>
        </p:sp>
      </p:grpSp>
      <p:grpSp>
        <p:nvGrpSpPr>
          <p:cNvPr name="Group 11" id="11"/>
          <p:cNvGrpSpPr/>
          <p:nvPr/>
        </p:nvGrpSpPr>
        <p:grpSpPr>
          <a:xfrm rot="0">
            <a:off x="7407524" y="2685841"/>
            <a:ext cx="1991835" cy="1750254"/>
            <a:chOff x="0" y="0"/>
            <a:chExt cx="2374560" cy="2086560"/>
          </a:xfrm>
        </p:grpSpPr>
        <p:sp>
          <p:nvSpPr>
            <p:cNvPr name="Freeform 12" id="12"/>
            <p:cNvSpPr/>
            <p:nvPr/>
          </p:nvSpPr>
          <p:spPr>
            <a:xfrm flipH="false" flipV="false" rot="0">
              <a:off x="0" y="0"/>
              <a:ext cx="2374519" cy="2086610"/>
            </a:xfrm>
            <a:custGeom>
              <a:avLst/>
              <a:gdLst/>
              <a:ahLst/>
              <a:cxnLst/>
              <a:rect r="r" b="b" t="t" l="l"/>
              <a:pathLst>
                <a:path h="2086610" w="2374519">
                  <a:moveTo>
                    <a:pt x="1331849" y="0"/>
                  </a:moveTo>
                  <a:cubicBezTo>
                    <a:pt x="753491" y="0"/>
                    <a:pt x="281559" y="464566"/>
                    <a:pt x="281559" y="1043305"/>
                  </a:cubicBezTo>
                  <a:cubicBezTo>
                    <a:pt x="281559" y="1073785"/>
                    <a:pt x="289179" y="1104265"/>
                    <a:pt x="289179" y="1134745"/>
                  </a:cubicBezTo>
                  <a:cubicBezTo>
                    <a:pt x="0" y="1439291"/>
                    <a:pt x="0" y="1439291"/>
                    <a:pt x="0" y="1439291"/>
                  </a:cubicBezTo>
                  <a:cubicBezTo>
                    <a:pt x="410972" y="1538351"/>
                    <a:pt x="410972" y="1538351"/>
                    <a:pt x="410972" y="1538351"/>
                  </a:cubicBezTo>
                  <a:cubicBezTo>
                    <a:pt x="585978" y="1865757"/>
                    <a:pt x="928497" y="2086610"/>
                    <a:pt x="1331849" y="2086610"/>
                  </a:cubicBezTo>
                  <a:cubicBezTo>
                    <a:pt x="1902714" y="2086610"/>
                    <a:pt x="2374519" y="1622044"/>
                    <a:pt x="2374519" y="1043305"/>
                  </a:cubicBezTo>
                  <a:cubicBezTo>
                    <a:pt x="2374519" y="464566"/>
                    <a:pt x="1902714" y="0"/>
                    <a:pt x="1331849" y="0"/>
                  </a:cubicBezTo>
                  <a:close/>
                </a:path>
              </a:pathLst>
            </a:custGeom>
            <a:solidFill>
              <a:srgbClr val="5CE1E6"/>
            </a:solidFill>
          </p:spPr>
        </p:sp>
      </p:grpSp>
      <p:grpSp>
        <p:nvGrpSpPr>
          <p:cNvPr name="Group 13" id="13"/>
          <p:cNvGrpSpPr/>
          <p:nvPr/>
        </p:nvGrpSpPr>
        <p:grpSpPr>
          <a:xfrm rot="0">
            <a:off x="6110234" y="542414"/>
            <a:ext cx="1758106" cy="1797363"/>
            <a:chOff x="0" y="0"/>
            <a:chExt cx="2095920" cy="2142720"/>
          </a:xfrm>
        </p:grpSpPr>
        <p:sp>
          <p:nvSpPr>
            <p:cNvPr name="Freeform 14" id="14"/>
            <p:cNvSpPr/>
            <p:nvPr/>
          </p:nvSpPr>
          <p:spPr>
            <a:xfrm flipH="false" flipV="false" rot="0">
              <a:off x="0" y="0"/>
              <a:ext cx="2096008" cy="2142744"/>
            </a:xfrm>
            <a:custGeom>
              <a:avLst/>
              <a:gdLst/>
              <a:ahLst/>
              <a:cxnLst/>
              <a:rect r="r" b="b" t="t" l="l"/>
              <a:pathLst>
                <a:path h="2142744" w="2096008">
                  <a:moveTo>
                    <a:pt x="1051814" y="0"/>
                  </a:moveTo>
                  <a:cubicBezTo>
                    <a:pt x="472567" y="0"/>
                    <a:pt x="0" y="472821"/>
                    <a:pt x="0" y="1052322"/>
                  </a:cubicBezTo>
                  <a:cubicBezTo>
                    <a:pt x="0" y="1311529"/>
                    <a:pt x="99060" y="1548003"/>
                    <a:pt x="259080" y="1731010"/>
                  </a:cubicBezTo>
                  <a:cubicBezTo>
                    <a:pt x="198120" y="2142744"/>
                    <a:pt x="198120" y="2142744"/>
                    <a:pt x="198120" y="2142744"/>
                  </a:cubicBezTo>
                  <a:cubicBezTo>
                    <a:pt x="586867" y="1990217"/>
                    <a:pt x="586867" y="1990217"/>
                    <a:pt x="586867" y="1990217"/>
                  </a:cubicBezTo>
                  <a:cubicBezTo>
                    <a:pt x="724027" y="2058797"/>
                    <a:pt x="884047" y="2097024"/>
                    <a:pt x="1051814" y="2097024"/>
                  </a:cubicBezTo>
                  <a:cubicBezTo>
                    <a:pt x="1623441" y="2097024"/>
                    <a:pt x="2096008" y="1624203"/>
                    <a:pt x="2096008" y="1052322"/>
                  </a:cubicBezTo>
                  <a:cubicBezTo>
                    <a:pt x="2095881" y="472821"/>
                    <a:pt x="1623441" y="0"/>
                    <a:pt x="1051814" y="0"/>
                  </a:cubicBezTo>
                  <a:close/>
                </a:path>
              </a:pathLst>
            </a:custGeom>
            <a:solidFill>
              <a:srgbClr val="5CE1E6"/>
            </a:solidFill>
          </p:spPr>
        </p:sp>
      </p:grpSp>
      <p:sp>
        <p:nvSpPr>
          <p:cNvPr name="TextBox 15" id="15"/>
          <p:cNvSpPr txBox="true"/>
          <p:nvPr/>
        </p:nvSpPr>
        <p:spPr>
          <a:xfrm rot="0">
            <a:off x="1634547" y="4517165"/>
            <a:ext cx="5310749" cy="866775"/>
          </a:xfrm>
          <a:prstGeom prst="rect">
            <a:avLst/>
          </a:prstGeom>
        </p:spPr>
        <p:txBody>
          <a:bodyPr anchor="t" rtlCol="false" tIns="0" lIns="0" bIns="0" rIns="0">
            <a:spAutoFit/>
          </a:bodyPr>
          <a:lstStyle/>
          <a:p>
            <a:pPr algn="ctr" marL="0" indent="0" lvl="0">
              <a:lnSpc>
                <a:spcPts val="6809"/>
              </a:lnSpc>
              <a:spcBef>
                <a:spcPct val="0"/>
              </a:spcBef>
            </a:pPr>
            <a:r>
              <a:rPr lang="en-US" sz="5674">
                <a:solidFill>
                  <a:srgbClr val="FFFFFF"/>
                </a:solidFill>
                <a:latin typeface="Montserrat"/>
              </a:rPr>
              <a:t>ADVANTAGES</a:t>
            </a:r>
          </a:p>
        </p:txBody>
      </p:sp>
      <p:sp>
        <p:nvSpPr>
          <p:cNvPr name="TextBox 16" id="16"/>
          <p:cNvSpPr txBox="true"/>
          <p:nvPr/>
        </p:nvSpPr>
        <p:spPr>
          <a:xfrm rot="0">
            <a:off x="6291420" y="899232"/>
            <a:ext cx="1320833" cy="969427"/>
          </a:xfrm>
          <a:prstGeom prst="rect">
            <a:avLst/>
          </a:prstGeom>
        </p:spPr>
        <p:txBody>
          <a:bodyPr anchor="t" rtlCol="false" tIns="0" lIns="0" bIns="0" rIns="0">
            <a:spAutoFit/>
          </a:bodyPr>
          <a:lstStyle/>
          <a:p>
            <a:pPr algn="ctr">
              <a:lnSpc>
                <a:spcPts val="7938"/>
              </a:lnSpc>
            </a:pPr>
            <a:r>
              <a:rPr lang="en-US" sz="5670">
                <a:solidFill>
                  <a:srgbClr val="FFFFFF"/>
                </a:solidFill>
                <a:latin typeface="Montserrat Bold"/>
              </a:rPr>
              <a:t>01</a:t>
            </a:r>
          </a:p>
        </p:txBody>
      </p:sp>
      <p:sp>
        <p:nvSpPr>
          <p:cNvPr name="TextBox 17" id="17"/>
          <p:cNvSpPr txBox="true"/>
          <p:nvPr/>
        </p:nvSpPr>
        <p:spPr>
          <a:xfrm rot="0">
            <a:off x="8022650" y="291553"/>
            <a:ext cx="9475146" cy="2165350"/>
          </a:xfrm>
          <a:prstGeom prst="rect">
            <a:avLst/>
          </a:prstGeom>
        </p:spPr>
        <p:txBody>
          <a:bodyPr anchor="t" rtlCol="false" tIns="0" lIns="0" bIns="0" rIns="0">
            <a:spAutoFit/>
          </a:bodyPr>
          <a:lstStyle/>
          <a:p>
            <a:pPr>
              <a:lnSpc>
                <a:spcPts val="3499"/>
              </a:lnSpc>
            </a:pPr>
            <a:r>
              <a:rPr lang="en-US" sz="2499">
                <a:solidFill>
                  <a:srgbClr val="004AAD"/>
                </a:solidFill>
                <a:latin typeface="Montserrat Bold"/>
              </a:rPr>
              <a:t>Efficient Research</a:t>
            </a:r>
          </a:p>
          <a:p>
            <a:pPr>
              <a:lnSpc>
                <a:spcPts val="3499"/>
              </a:lnSpc>
            </a:pPr>
            <a:r>
              <a:rPr lang="en-US" sz="2499">
                <a:solidFill>
                  <a:srgbClr val="101010"/>
                </a:solidFill>
                <a:latin typeface="Montserrat"/>
              </a:rPr>
              <a:t>LLMS allows researchers to quickly find relevant information within scientific documents through chat-based queries.</a:t>
            </a:r>
          </a:p>
          <a:p>
            <a:pPr marL="0" indent="0" lvl="0">
              <a:lnSpc>
                <a:spcPts val="3499"/>
              </a:lnSpc>
              <a:spcBef>
                <a:spcPct val="0"/>
              </a:spcBef>
            </a:pPr>
          </a:p>
        </p:txBody>
      </p:sp>
      <p:sp>
        <p:nvSpPr>
          <p:cNvPr name="TextBox 18" id="18"/>
          <p:cNvSpPr txBox="true"/>
          <p:nvPr/>
        </p:nvSpPr>
        <p:spPr>
          <a:xfrm rot="0">
            <a:off x="9589859" y="2570925"/>
            <a:ext cx="7533139" cy="2165350"/>
          </a:xfrm>
          <a:prstGeom prst="rect">
            <a:avLst/>
          </a:prstGeom>
        </p:spPr>
        <p:txBody>
          <a:bodyPr anchor="t" rtlCol="false" tIns="0" lIns="0" bIns="0" rIns="0">
            <a:spAutoFit/>
          </a:bodyPr>
          <a:lstStyle/>
          <a:p>
            <a:pPr>
              <a:lnSpc>
                <a:spcPts val="3499"/>
              </a:lnSpc>
            </a:pPr>
            <a:r>
              <a:rPr lang="en-US" sz="2499">
                <a:solidFill>
                  <a:srgbClr val="004AAD"/>
                </a:solidFill>
                <a:latin typeface="Montserrat Bold"/>
              </a:rPr>
              <a:t>Natural Language Understanding</a:t>
            </a:r>
          </a:p>
          <a:p>
            <a:pPr>
              <a:lnSpc>
                <a:spcPts val="3499"/>
              </a:lnSpc>
            </a:pPr>
            <a:r>
              <a:rPr lang="en-US" sz="2499">
                <a:solidFill>
                  <a:srgbClr val="2E2E2E"/>
                </a:solidFill>
                <a:latin typeface="Montserrat"/>
              </a:rPr>
              <a:t>With LLMS, users can converse with scientific documents using natural language, making it easier to understand complex concepts.</a:t>
            </a:r>
          </a:p>
          <a:p>
            <a:pPr marL="0" indent="0" lvl="0">
              <a:lnSpc>
                <a:spcPts val="3499"/>
              </a:lnSpc>
              <a:spcBef>
                <a:spcPct val="0"/>
              </a:spcBef>
            </a:pPr>
          </a:p>
        </p:txBody>
      </p:sp>
      <p:sp>
        <p:nvSpPr>
          <p:cNvPr name="TextBox 19" id="19"/>
          <p:cNvSpPr txBox="true"/>
          <p:nvPr/>
        </p:nvSpPr>
        <p:spPr>
          <a:xfrm rot="0">
            <a:off x="9589859" y="4828430"/>
            <a:ext cx="8031188" cy="3041650"/>
          </a:xfrm>
          <a:prstGeom prst="rect">
            <a:avLst/>
          </a:prstGeom>
        </p:spPr>
        <p:txBody>
          <a:bodyPr anchor="t" rtlCol="false" tIns="0" lIns="0" bIns="0" rIns="0">
            <a:spAutoFit/>
          </a:bodyPr>
          <a:lstStyle/>
          <a:p>
            <a:pPr>
              <a:lnSpc>
                <a:spcPts val="3499"/>
              </a:lnSpc>
            </a:pPr>
            <a:r>
              <a:rPr lang="en-US" sz="2499">
                <a:solidFill>
                  <a:srgbClr val="004AAD"/>
                </a:solidFill>
                <a:latin typeface="Montserrat Bold"/>
              </a:rPr>
              <a:t>Collaboration and Knowledge Sharing</a:t>
            </a:r>
          </a:p>
          <a:p>
            <a:pPr>
              <a:lnSpc>
                <a:spcPts val="3499"/>
              </a:lnSpc>
            </a:pPr>
            <a:r>
              <a:rPr lang="en-US" sz="2499">
                <a:solidFill>
                  <a:srgbClr val="2E2E2E"/>
                </a:solidFill>
                <a:latin typeface="Montserrat"/>
              </a:rPr>
              <a:t>LLMS enables seamless collaboration and knowledge sharing among researchers, allowing them to discuss and exchange ideas directly within the documents.</a:t>
            </a:r>
          </a:p>
          <a:p>
            <a:pPr>
              <a:lnSpc>
                <a:spcPts val="3499"/>
              </a:lnSpc>
            </a:pPr>
          </a:p>
          <a:p>
            <a:pPr marL="0" indent="0" lvl="0">
              <a:lnSpc>
                <a:spcPts val="3499"/>
              </a:lnSpc>
              <a:spcBef>
                <a:spcPct val="0"/>
              </a:spcBef>
            </a:pPr>
          </a:p>
        </p:txBody>
      </p:sp>
      <p:sp>
        <p:nvSpPr>
          <p:cNvPr name="TextBox 20" id="20"/>
          <p:cNvSpPr txBox="true"/>
          <p:nvPr/>
        </p:nvSpPr>
        <p:spPr>
          <a:xfrm rot="0">
            <a:off x="8022650" y="7295156"/>
            <a:ext cx="9294921" cy="2165350"/>
          </a:xfrm>
          <a:prstGeom prst="rect">
            <a:avLst/>
          </a:prstGeom>
        </p:spPr>
        <p:txBody>
          <a:bodyPr anchor="t" rtlCol="false" tIns="0" lIns="0" bIns="0" rIns="0">
            <a:spAutoFit/>
          </a:bodyPr>
          <a:lstStyle/>
          <a:p>
            <a:pPr>
              <a:lnSpc>
                <a:spcPts val="3499"/>
              </a:lnSpc>
            </a:pPr>
            <a:r>
              <a:rPr lang="en-US" sz="2499">
                <a:solidFill>
                  <a:srgbClr val="004AAD"/>
                </a:solidFill>
                <a:latin typeface="Montserrat Bold"/>
              </a:rPr>
              <a:t>Time-saving</a:t>
            </a:r>
          </a:p>
          <a:p>
            <a:pPr>
              <a:lnSpc>
                <a:spcPts val="3499"/>
              </a:lnSpc>
            </a:pPr>
            <a:r>
              <a:rPr lang="en-US" sz="2499">
                <a:solidFill>
                  <a:srgbClr val="101010"/>
                </a:solidFill>
                <a:latin typeface="Montserrat"/>
              </a:rPr>
              <a:t>By chatting with scientific documents, researchers can save time by quickly extracting key information instead of manually searching through lengthy documents.</a:t>
            </a:r>
          </a:p>
          <a:p>
            <a:pPr marL="0" indent="0" lvl="0">
              <a:lnSpc>
                <a:spcPts val="3499"/>
              </a:lnSpc>
              <a:spcBef>
                <a:spcPct val="0"/>
              </a:spcBef>
            </a:pPr>
          </a:p>
        </p:txBody>
      </p:sp>
      <p:sp>
        <p:nvSpPr>
          <p:cNvPr name="TextBox 21" id="21"/>
          <p:cNvSpPr txBox="true"/>
          <p:nvPr/>
        </p:nvSpPr>
        <p:spPr>
          <a:xfrm rot="0">
            <a:off x="7814463" y="3019105"/>
            <a:ext cx="1320833" cy="969427"/>
          </a:xfrm>
          <a:prstGeom prst="rect">
            <a:avLst/>
          </a:prstGeom>
        </p:spPr>
        <p:txBody>
          <a:bodyPr anchor="t" rtlCol="false" tIns="0" lIns="0" bIns="0" rIns="0">
            <a:spAutoFit/>
          </a:bodyPr>
          <a:lstStyle/>
          <a:p>
            <a:pPr algn="ctr">
              <a:lnSpc>
                <a:spcPts val="7938"/>
              </a:lnSpc>
            </a:pPr>
            <a:r>
              <a:rPr lang="en-US" sz="5670">
                <a:solidFill>
                  <a:srgbClr val="FFFFFF"/>
                </a:solidFill>
                <a:latin typeface="Montserrat Bold"/>
              </a:rPr>
              <a:t>02</a:t>
            </a:r>
          </a:p>
        </p:txBody>
      </p:sp>
      <p:sp>
        <p:nvSpPr>
          <p:cNvPr name="TextBox 22" id="22"/>
          <p:cNvSpPr txBox="true"/>
          <p:nvPr/>
        </p:nvSpPr>
        <p:spPr>
          <a:xfrm rot="0">
            <a:off x="7814463" y="5577310"/>
            <a:ext cx="1320833" cy="969427"/>
          </a:xfrm>
          <a:prstGeom prst="rect">
            <a:avLst/>
          </a:prstGeom>
        </p:spPr>
        <p:txBody>
          <a:bodyPr anchor="t" rtlCol="false" tIns="0" lIns="0" bIns="0" rIns="0">
            <a:spAutoFit/>
          </a:bodyPr>
          <a:lstStyle/>
          <a:p>
            <a:pPr algn="ctr">
              <a:lnSpc>
                <a:spcPts val="7938"/>
              </a:lnSpc>
            </a:pPr>
            <a:r>
              <a:rPr lang="en-US" sz="5670">
                <a:solidFill>
                  <a:srgbClr val="FFFFFF"/>
                </a:solidFill>
                <a:latin typeface="Montserrat Bold"/>
              </a:rPr>
              <a:t>03</a:t>
            </a:r>
          </a:p>
        </p:txBody>
      </p:sp>
      <p:sp>
        <p:nvSpPr>
          <p:cNvPr name="TextBox 23" id="23"/>
          <p:cNvSpPr txBox="true"/>
          <p:nvPr/>
        </p:nvSpPr>
        <p:spPr>
          <a:xfrm rot="0">
            <a:off x="6291420" y="7755780"/>
            <a:ext cx="1320833" cy="969427"/>
          </a:xfrm>
          <a:prstGeom prst="rect">
            <a:avLst/>
          </a:prstGeom>
        </p:spPr>
        <p:txBody>
          <a:bodyPr anchor="t" rtlCol="false" tIns="0" lIns="0" bIns="0" rIns="0">
            <a:spAutoFit/>
          </a:bodyPr>
          <a:lstStyle/>
          <a:p>
            <a:pPr algn="ctr">
              <a:lnSpc>
                <a:spcPts val="7938"/>
              </a:lnSpc>
            </a:pPr>
            <a:r>
              <a:rPr lang="en-US" sz="5670">
                <a:solidFill>
                  <a:srgbClr val="FFFFFF"/>
                </a:solidFill>
                <a:latin typeface="Montserrat Bold"/>
              </a:rPr>
              <a:t>04</a:t>
            </a:r>
          </a:p>
        </p:txBody>
      </p:sp>
      <p:grpSp>
        <p:nvGrpSpPr>
          <p:cNvPr name="Group 24" id="24"/>
          <p:cNvGrpSpPr/>
          <p:nvPr/>
        </p:nvGrpSpPr>
        <p:grpSpPr>
          <a:xfrm rot="0">
            <a:off x="5805500" y="6875379"/>
            <a:ext cx="457877" cy="457877"/>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w="38100" cap="sq">
              <a:solidFill>
                <a:srgbClr val="FFFFFF"/>
              </a:solidFill>
              <a:prstDash val="solid"/>
              <a:miter/>
            </a:ln>
          </p:spPr>
        </p:sp>
        <p:sp>
          <p:nvSpPr>
            <p:cNvPr name="TextBox 26" id="26"/>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7" id="27"/>
          <p:cNvGrpSpPr/>
          <p:nvPr/>
        </p:nvGrpSpPr>
        <p:grpSpPr>
          <a:xfrm rot="0">
            <a:off x="6760349" y="5384903"/>
            <a:ext cx="457877" cy="457877"/>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w="38100" cap="sq">
              <a:solidFill>
                <a:srgbClr val="FFFFFF"/>
              </a:solidFill>
              <a:prstDash val="solid"/>
              <a:miter/>
            </a:ln>
          </p:spPr>
        </p:sp>
        <p:sp>
          <p:nvSpPr>
            <p:cNvPr name="TextBox 29" id="29"/>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0" id="30"/>
          <p:cNvGrpSpPr/>
          <p:nvPr/>
        </p:nvGrpSpPr>
        <p:grpSpPr>
          <a:xfrm rot="0">
            <a:off x="6760349" y="3819961"/>
            <a:ext cx="457877" cy="457877"/>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w="38100" cap="sq">
              <a:solidFill>
                <a:srgbClr val="FFFFFF"/>
              </a:solidFill>
              <a:prstDash val="solid"/>
              <a:miter/>
            </a:ln>
          </p:spPr>
        </p:sp>
        <p:sp>
          <p:nvSpPr>
            <p:cNvPr name="TextBox 32" id="32"/>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3" id="33"/>
          <p:cNvGrpSpPr/>
          <p:nvPr/>
        </p:nvGrpSpPr>
        <p:grpSpPr>
          <a:xfrm rot="0">
            <a:off x="5805500" y="2456903"/>
            <a:ext cx="457877" cy="457877"/>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w="38100" cap="sq">
              <a:solidFill>
                <a:srgbClr val="FFFFFF"/>
              </a:solidFill>
              <a:prstDash val="solid"/>
              <a:miter/>
            </a:ln>
          </p:spPr>
        </p:sp>
        <p:sp>
          <p:nvSpPr>
            <p:cNvPr name="TextBox 35" id="35"/>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Freeform 36" id="36"/>
          <p:cNvSpPr/>
          <p:nvPr/>
        </p:nvSpPr>
        <p:spPr>
          <a:xfrm flipH="false" flipV="false" rot="0">
            <a:off x="3776111" y="2906812"/>
            <a:ext cx="1027620" cy="1308313"/>
          </a:xfrm>
          <a:custGeom>
            <a:avLst/>
            <a:gdLst/>
            <a:ahLst/>
            <a:cxnLst/>
            <a:rect r="r" b="b" t="t" l="l"/>
            <a:pathLst>
              <a:path h="1308313" w="1027620">
                <a:moveTo>
                  <a:pt x="0" y="0"/>
                </a:moveTo>
                <a:lnTo>
                  <a:pt x="1027621" y="0"/>
                </a:lnTo>
                <a:lnTo>
                  <a:pt x="1027621" y="1308313"/>
                </a:lnTo>
                <a:lnTo>
                  <a:pt x="0" y="13083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930669">
            <a:off x="-6310550" y="-11998168"/>
            <a:ext cx="18539921" cy="18539921"/>
          </a:xfrm>
          <a:custGeom>
            <a:avLst/>
            <a:gdLst/>
            <a:ahLst/>
            <a:cxnLst/>
            <a:rect r="r" b="b" t="t" l="l"/>
            <a:pathLst>
              <a:path h="18539921" w="18539921">
                <a:moveTo>
                  <a:pt x="0" y="0"/>
                </a:moveTo>
                <a:lnTo>
                  <a:pt x="18539922" y="0"/>
                </a:lnTo>
                <a:lnTo>
                  <a:pt x="18539922" y="18539921"/>
                </a:lnTo>
                <a:lnTo>
                  <a:pt x="0" y="18539921"/>
                </a:lnTo>
                <a:lnTo>
                  <a:pt x="0" y="0"/>
                </a:lnTo>
                <a:close/>
              </a:path>
            </a:pathLst>
          </a:custGeom>
          <a:blipFill>
            <a:blip r:embed="rId2">
              <a:alphaModFix amt="3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83885" y="4314965"/>
            <a:ext cx="736600" cy="736600"/>
          </a:xfrm>
          <a:custGeom>
            <a:avLst/>
            <a:gdLst/>
            <a:ahLst/>
            <a:cxnLst/>
            <a:rect r="r" b="b" t="t" l="l"/>
            <a:pathLst>
              <a:path h="736600" w="736600">
                <a:moveTo>
                  <a:pt x="0" y="0"/>
                </a:moveTo>
                <a:lnTo>
                  <a:pt x="736600" y="0"/>
                </a:lnTo>
                <a:lnTo>
                  <a:pt x="736600" y="736600"/>
                </a:lnTo>
                <a:lnTo>
                  <a:pt x="0" y="7366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468061" y="818420"/>
            <a:ext cx="17819939" cy="809625"/>
          </a:xfrm>
          <a:prstGeom prst="rect">
            <a:avLst/>
          </a:prstGeom>
        </p:spPr>
        <p:txBody>
          <a:bodyPr anchor="t" rtlCol="false" tIns="0" lIns="0" bIns="0" rIns="0">
            <a:spAutoFit/>
          </a:bodyPr>
          <a:lstStyle/>
          <a:p>
            <a:pPr>
              <a:lnSpc>
                <a:spcPts val="6000"/>
              </a:lnSpc>
            </a:pPr>
            <a:r>
              <a:rPr lang="en-US" sz="6000">
                <a:solidFill>
                  <a:srgbClr val="004AAD"/>
                </a:solidFill>
                <a:latin typeface="Montserrat Classic Bold"/>
              </a:rPr>
              <a:t>WHY SHOULD YOU CHOOSE THIS SOLUTION?</a:t>
            </a:r>
          </a:p>
        </p:txBody>
      </p:sp>
      <p:sp>
        <p:nvSpPr>
          <p:cNvPr name="Freeform 5" id="5"/>
          <p:cNvSpPr/>
          <p:nvPr/>
        </p:nvSpPr>
        <p:spPr>
          <a:xfrm flipH="false" flipV="false" rot="0">
            <a:off x="1183885" y="6814144"/>
            <a:ext cx="736600" cy="736600"/>
          </a:xfrm>
          <a:custGeom>
            <a:avLst/>
            <a:gdLst/>
            <a:ahLst/>
            <a:cxnLst/>
            <a:rect r="r" b="b" t="t" l="l"/>
            <a:pathLst>
              <a:path h="736600" w="736600">
                <a:moveTo>
                  <a:pt x="0" y="0"/>
                </a:moveTo>
                <a:lnTo>
                  <a:pt x="736600" y="0"/>
                </a:lnTo>
                <a:lnTo>
                  <a:pt x="736600" y="736600"/>
                </a:lnTo>
                <a:lnTo>
                  <a:pt x="0" y="7366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2307264" y="6756994"/>
            <a:ext cx="5251928" cy="504826"/>
          </a:xfrm>
          <a:prstGeom prst="rect">
            <a:avLst/>
          </a:prstGeom>
        </p:spPr>
        <p:txBody>
          <a:bodyPr anchor="t" rtlCol="false" tIns="0" lIns="0" bIns="0" rIns="0">
            <a:spAutoFit/>
          </a:bodyPr>
          <a:lstStyle/>
          <a:p>
            <a:pPr>
              <a:lnSpc>
                <a:spcPts val="4199"/>
              </a:lnSpc>
            </a:pPr>
            <a:r>
              <a:rPr lang="en-US" sz="2999">
                <a:solidFill>
                  <a:srgbClr val="2E2E2E"/>
                </a:solidFill>
                <a:latin typeface="Montserrat Classic Bold"/>
              </a:rPr>
              <a:t>User-Friendly Interface</a:t>
            </a:r>
          </a:p>
        </p:txBody>
      </p:sp>
      <p:sp>
        <p:nvSpPr>
          <p:cNvPr name="TextBox 7" id="7"/>
          <p:cNvSpPr txBox="true"/>
          <p:nvPr/>
        </p:nvSpPr>
        <p:spPr>
          <a:xfrm rot="0">
            <a:off x="2307264" y="7274519"/>
            <a:ext cx="14952036" cy="1987550"/>
          </a:xfrm>
          <a:prstGeom prst="rect">
            <a:avLst/>
          </a:prstGeom>
        </p:spPr>
        <p:txBody>
          <a:bodyPr anchor="t" rtlCol="false" tIns="0" lIns="0" bIns="0" rIns="0">
            <a:spAutoFit/>
          </a:bodyPr>
          <a:lstStyle/>
          <a:p>
            <a:pPr algn="just">
              <a:lnSpc>
                <a:spcPts val="3999"/>
              </a:lnSpc>
            </a:pPr>
            <a:r>
              <a:rPr lang="en-US" sz="2499">
                <a:solidFill>
                  <a:srgbClr val="2E2E2E"/>
                </a:solidFill>
                <a:latin typeface="Montserrat Classic"/>
              </a:rPr>
              <a:t>The solution features a user-friendly web-based interface developed using Streamlit and Django frameworks. This interface makes it easy for users to upload documents, input queries, and interact with the system seamlessly. The intuitive design enhances user experience and productivity.</a:t>
            </a:r>
          </a:p>
        </p:txBody>
      </p:sp>
      <p:sp>
        <p:nvSpPr>
          <p:cNvPr name="TextBox 8" id="8"/>
          <p:cNvSpPr txBox="true"/>
          <p:nvPr/>
        </p:nvSpPr>
        <p:spPr>
          <a:xfrm rot="0">
            <a:off x="2307264" y="4178439"/>
            <a:ext cx="8761365" cy="504826"/>
          </a:xfrm>
          <a:prstGeom prst="rect">
            <a:avLst/>
          </a:prstGeom>
        </p:spPr>
        <p:txBody>
          <a:bodyPr anchor="t" rtlCol="false" tIns="0" lIns="0" bIns="0" rIns="0">
            <a:spAutoFit/>
          </a:bodyPr>
          <a:lstStyle/>
          <a:p>
            <a:pPr>
              <a:lnSpc>
                <a:spcPts val="4199"/>
              </a:lnSpc>
            </a:pPr>
            <a:r>
              <a:rPr lang="en-US" sz="2999">
                <a:solidFill>
                  <a:srgbClr val="2E2E2E"/>
                </a:solidFill>
                <a:latin typeface="Montserrat Classic Bold"/>
              </a:rPr>
              <a:t>Advanced Language Model Integration</a:t>
            </a:r>
          </a:p>
        </p:txBody>
      </p:sp>
      <p:sp>
        <p:nvSpPr>
          <p:cNvPr name="TextBox 9" id="9"/>
          <p:cNvSpPr txBox="true"/>
          <p:nvPr/>
        </p:nvSpPr>
        <p:spPr>
          <a:xfrm rot="0">
            <a:off x="2307264" y="4588015"/>
            <a:ext cx="14952036" cy="2492375"/>
          </a:xfrm>
          <a:prstGeom prst="rect">
            <a:avLst/>
          </a:prstGeom>
        </p:spPr>
        <p:txBody>
          <a:bodyPr anchor="t" rtlCol="false" tIns="0" lIns="0" bIns="0" rIns="0">
            <a:spAutoFit/>
          </a:bodyPr>
          <a:lstStyle/>
          <a:p>
            <a:pPr algn="just">
              <a:lnSpc>
                <a:spcPts val="3999"/>
              </a:lnSpc>
            </a:pPr>
            <a:r>
              <a:rPr lang="en-US" sz="2499">
                <a:solidFill>
                  <a:srgbClr val="2E2E2E"/>
                </a:solidFill>
                <a:latin typeface="Montserrat Classic"/>
              </a:rPr>
              <a:t>Integratation of Gemini 1.0 Pro, a powerful language model, into the solution enables advanced natural language understanding capabilities, including document analysis, summarization, and query answering. Users can leverage Gemini 1.0 Pro to gain valuable insights from their documents quickly and accurately.</a:t>
            </a:r>
          </a:p>
          <a:p>
            <a:pPr algn="just">
              <a:lnSpc>
                <a:spcPts val="3999"/>
              </a:lnSpc>
            </a:pPr>
          </a:p>
        </p:txBody>
      </p:sp>
      <p:sp>
        <p:nvSpPr>
          <p:cNvPr name="Freeform 10" id="10"/>
          <p:cNvSpPr/>
          <p:nvPr/>
        </p:nvSpPr>
        <p:spPr>
          <a:xfrm flipH="false" flipV="false" rot="0">
            <a:off x="1183885" y="2080668"/>
            <a:ext cx="736600" cy="736600"/>
          </a:xfrm>
          <a:custGeom>
            <a:avLst/>
            <a:gdLst/>
            <a:ahLst/>
            <a:cxnLst/>
            <a:rect r="r" b="b" t="t" l="l"/>
            <a:pathLst>
              <a:path h="736600" w="736600">
                <a:moveTo>
                  <a:pt x="0" y="0"/>
                </a:moveTo>
                <a:lnTo>
                  <a:pt x="736600" y="0"/>
                </a:lnTo>
                <a:lnTo>
                  <a:pt x="736600" y="736600"/>
                </a:lnTo>
                <a:lnTo>
                  <a:pt x="0" y="7366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1" id="11"/>
          <p:cNvSpPr txBox="true"/>
          <p:nvPr/>
        </p:nvSpPr>
        <p:spPr>
          <a:xfrm rot="0">
            <a:off x="2307264" y="2023518"/>
            <a:ext cx="7343645" cy="504826"/>
          </a:xfrm>
          <a:prstGeom prst="rect">
            <a:avLst/>
          </a:prstGeom>
        </p:spPr>
        <p:txBody>
          <a:bodyPr anchor="t" rtlCol="false" tIns="0" lIns="0" bIns="0" rIns="0">
            <a:spAutoFit/>
          </a:bodyPr>
          <a:lstStyle/>
          <a:p>
            <a:pPr>
              <a:lnSpc>
                <a:spcPts val="4199"/>
              </a:lnSpc>
            </a:pPr>
            <a:r>
              <a:rPr lang="en-US" sz="2999">
                <a:solidFill>
                  <a:srgbClr val="2E2E2E"/>
                </a:solidFill>
                <a:latin typeface="Montserrat Classic Bold"/>
              </a:rPr>
              <a:t>Comprehensive Format Support</a:t>
            </a:r>
          </a:p>
        </p:txBody>
      </p:sp>
      <p:sp>
        <p:nvSpPr>
          <p:cNvPr name="TextBox 12" id="12"/>
          <p:cNvSpPr txBox="true"/>
          <p:nvPr/>
        </p:nvSpPr>
        <p:spPr>
          <a:xfrm rot="0">
            <a:off x="2307264" y="2541043"/>
            <a:ext cx="14952036" cy="1482725"/>
          </a:xfrm>
          <a:prstGeom prst="rect">
            <a:avLst/>
          </a:prstGeom>
        </p:spPr>
        <p:txBody>
          <a:bodyPr anchor="t" rtlCol="false" tIns="0" lIns="0" bIns="0" rIns="0">
            <a:spAutoFit/>
          </a:bodyPr>
          <a:lstStyle/>
          <a:p>
            <a:pPr algn="just">
              <a:lnSpc>
                <a:spcPts val="3999"/>
              </a:lnSpc>
            </a:pPr>
            <a:r>
              <a:rPr lang="en-US" sz="2499">
                <a:solidFill>
                  <a:srgbClr val="2E2E2E"/>
                </a:solidFill>
                <a:latin typeface="Montserrat Classic"/>
              </a:rPr>
              <a:t>This solution offers support for a wide range of document formats, including PDF, TXT, PPTX,Tex and DOCX. This ensures versatility and flexibility, allowing users to work with documents in their preferred formats without constraints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DAGA9wvGtlg</dc:identifier>
  <dcterms:modified xsi:type="dcterms:W3CDTF">2011-08-01T06:04:30Z</dcterms:modified>
  <cp:revision>1</cp:revision>
  <dc:title>Chat with any</dc:title>
</cp:coreProperties>
</file>

<file path=docProps/thumbnail.jpeg>
</file>